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2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42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0"/>
    <p:restoredTop sz="94613"/>
  </p:normalViewPr>
  <p:slideViewPr>
    <p:cSldViewPr snapToGrid="0" snapToObjects="1">
      <p:cViewPr varScale="1">
        <p:scale>
          <a:sx n="109" d="100"/>
          <a:sy n="109" d="100"/>
        </p:scale>
        <p:origin x="16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67714-547E-8A4E-AE1C-9E3378A836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2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98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67714-547E-8A4E-AE1C-9E3378A836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83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2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7"/>
            <a:ext cx="4208318" cy="282095"/>
          </a:xfrm>
        </p:spPr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3" y="6341735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7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7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02904" y="5741852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Click to edit Master title style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9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By Sanjay and Arvind </a:t>
            </a:r>
            <a:r>
              <a:rPr lang="en-US" sz="1800" dirty="0" err="1"/>
              <a:t>Seshan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491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A0D7D6FF-7806-AF4B-A283-BAC314E28DA7}" type="datetime1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73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5C82B57B-AED5-6540-96EE-44753627E99C}" type="datetime1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24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287D-4E32-8345-A988-A637E9BA65B0}" type="datetime1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42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80AE-EFB8-9F45-B911-9D68B05AFF42}" type="datetime1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96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A879-5430-A647-9088-98E586D38E20}" type="datetime1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8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58356-0B70-AE49-83EC-FE0DFFA1272B}" type="datetime1">
              <a:rPr lang="en-US" smtClean="0"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81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8EB3-EB6A-EB4C-9054-BF4C77D776E0}" type="datetime1">
              <a:rPr lang="en-US" smtClean="0"/>
              <a:t>4/7/2019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35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7938A-3C66-0141-AC70-BA2A5D9EE584}" type="datetime1">
              <a:rPr lang="en-US" smtClean="0"/>
              <a:t>4/7/2019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6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7350-B647-5C43-BAFD-ECB486045522}" type="datetime1">
              <a:rPr lang="en-US" smtClean="0"/>
              <a:t>4/7/2019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65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2756-D57E-F34F-A19A-C5370172EE63}" type="datetime1">
              <a:rPr lang="en-US" smtClean="0"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5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2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7B426232-38CB-1A47-9E73-5423FFCAD209}" type="datetime1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492877"/>
            <a:ext cx="3667991" cy="283845"/>
          </a:xfrm>
        </p:spPr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4" y="6376459"/>
            <a:ext cx="627256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46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4AEA-79BF-C248-B858-8D0CDEAA1103}" type="datetime1">
              <a:rPr lang="en-US" smtClean="0"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23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BB54-8E19-634E-BFE0-09D2B37A7CFC}" type="datetime1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46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86DE-A53D-434E-BEF9-2CF92E7B5B7E}" type="datetime1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32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2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98319551-7271-E644-9B2B-7729038CAC57}" type="datetime1">
              <a:rPr lang="en-US" smtClean="0"/>
              <a:t>4/7/2019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</p:spTree>
    <p:extLst>
      <p:ext uri="{BB962C8B-B14F-4D97-AF65-F5344CB8AC3E}">
        <p14:creationId xmlns:p14="http://schemas.microsoft.com/office/powerpoint/2010/main" val="599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4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CED28D00-C264-514C-8B2F-FCB215709720}" type="datetime1">
              <a:rPr lang="en-US" smtClean="0"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8"/>
            <a:ext cx="666974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1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88AEB27E-BE48-A34A-B1A9-05318CF5B8B2}" type="datetime1">
              <a:rPr lang="en-US" smtClean="0"/>
              <a:t>4/7/2019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8"/>
            <a:ext cx="666974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5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BA4F1EB8-6A3A-8441-853D-A8A1602BFBC8}" type="datetime1">
              <a:rPr lang="en-US" smtClean="0"/>
              <a:t>4/7/2019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8"/>
            <a:ext cx="666974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18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A4E9EF99-0867-FA42-8E36-E5F32E4FB5B7}" type="datetime1">
              <a:rPr lang="en-US" smtClean="0"/>
              <a:t>4/7/2019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25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87517FE2-9CAE-094F-8434-97D4B031A73F}" type="datetime1">
              <a:rPr lang="en-US" smtClean="0"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541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5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67CBA54D-EB26-7F45-A39D-399891202CF5}" type="datetime1">
              <a:rPr lang="en-US" smtClean="0"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8" y="5885499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5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201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2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7"/>
            <a:ext cx="3699164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EV3Lessons.com 2016 (Last edit: 07/04/2016)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8"/>
            <a:ext cx="666974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7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327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94D44-1C4A-CE4E-8D66-831A93CF23A8}" type="datetime1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ev3lesson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Знакомство с Бриком и средой программирования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Уроки программирования для новичков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30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660082"/>
          </a:xfrm>
        </p:spPr>
        <p:txBody>
          <a:bodyPr/>
          <a:lstStyle/>
          <a:p>
            <a:r>
              <a:rPr lang="ru-RU" dirty="0"/>
              <a:t>Панель инструментов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267712"/>
            <a:ext cx="701251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</a:rPr>
              <a:t>Список программ в проекте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список всех программ в проекте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</a:rPr>
              <a:t>Указатель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Указатель, которым вы можете выбирать конкретные блоки или область на экране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</a:rPr>
              <a:t>Инструмент перемещения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Курсор - рука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. 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С помощью этого инструмента вы можете легко перемещаться по программе.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</a:rPr>
              <a:t>Комментарии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 Создает блок – комментарий</a:t>
            </a:r>
            <a:endParaRPr lang="en-US" dirty="0">
              <a:latin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Calibri" panose="020F0502020204030204" pitchFamily="34" charset="0"/>
              </a:rPr>
              <a:t>Сохранить проект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ru-RU" dirty="0">
                <a:latin typeface="Calibri" panose="020F0502020204030204" pitchFamily="34" charset="0"/>
              </a:rPr>
              <a:t>Сохранить последнюю версию проекта</a:t>
            </a:r>
            <a:endParaRPr lang="en-US" dirty="0">
              <a:latin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Calibri" panose="020F0502020204030204" pitchFamily="34" charset="0"/>
              </a:rPr>
              <a:t>Отменить </a:t>
            </a:r>
            <a:r>
              <a:rPr lang="en-US" b="1" dirty="0">
                <a:latin typeface="Calibri" panose="020F0502020204030204" pitchFamily="34" charset="0"/>
              </a:rPr>
              <a:t>&amp; </a:t>
            </a:r>
            <a:r>
              <a:rPr lang="ru-RU" b="1" dirty="0">
                <a:latin typeface="Calibri" panose="020F0502020204030204" pitchFamily="34" charset="0"/>
              </a:rPr>
              <a:t>Вернуть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ru-RU" dirty="0">
                <a:latin typeface="Calibri" panose="020F0502020204030204" pitchFamily="34" charset="0"/>
              </a:rPr>
              <a:t>Отменить </a:t>
            </a:r>
            <a:r>
              <a:rPr lang="en-US" dirty="0">
                <a:latin typeface="Calibri" panose="020F0502020204030204" pitchFamily="34" charset="0"/>
              </a:rPr>
              <a:t>&amp; </a:t>
            </a:r>
            <a:r>
              <a:rPr lang="ru-RU" dirty="0">
                <a:latin typeface="Calibri" panose="020F0502020204030204" pitchFamily="34" charset="0"/>
              </a:rPr>
              <a:t>Вернуть последние действия</a:t>
            </a:r>
            <a:endParaRPr lang="en-US" dirty="0">
              <a:latin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Calibri" panose="020F0502020204030204" pitchFamily="34" charset="0"/>
              </a:rPr>
              <a:t>Отдалить</a:t>
            </a:r>
            <a:r>
              <a:rPr lang="en-US" b="1" dirty="0">
                <a:latin typeface="Calibri" panose="020F0502020204030204" pitchFamily="34" charset="0"/>
              </a:rPr>
              <a:t>, </a:t>
            </a:r>
            <a:r>
              <a:rPr lang="ru-RU" b="1" dirty="0">
                <a:latin typeface="Calibri" panose="020F0502020204030204" pitchFamily="34" charset="0"/>
              </a:rPr>
              <a:t>Приблизить</a:t>
            </a:r>
            <a:r>
              <a:rPr lang="en-US" b="1" dirty="0">
                <a:latin typeface="Calibri" panose="020F0502020204030204" pitchFamily="34" charset="0"/>
              </a:rPr>
              <a:t>, </a:t>
            </a:r>
            <a:r>
              <a:rPr lang="ru-RU" b="1" dirty="0">
                <a:latin typeface="Calibri" panose="020F0502020204030204" pitchFamily="34" charset="0"/>
              </a:rPr>
              <a:t>Восстановить вид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ru-RU" dirty="0">
                <a:latin typeface="Calibri" panose="020F0502020204030204" pitchFamily="34" charset="0"/>
              </a:rPr>
              <a:t>используется для уменьшения, увеличения, сброса масштаба изображения</a:t>
            </a:r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0876" t="-2413" b="86848"/>
          <a:stretch/>
        </p:blipFill>
        <p:spPr>
          <a:xfrm>
            <a:off x="1080182" y="812800"/>
            <a:ext cx="5945776" cy="12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505712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16252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33244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33116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88189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71099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34045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9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" y="152718"/>
            <a:ext cx="8686271" cy="1371600"/>
          </a:xfrm>
        </p:spPr>
        <p:txBody>
          <a:bodyPr/>
          <a:lstStyle/>
          <a:p>
            <a:r>
              <a:rPr lang="en-US" dirty="0"/>
              <a:t>EV3 </a:t>
            </a:r>
            <a:r>
              <a:rPr lang="ru-RU" dirty="0"/>
              <a:t>блоки</a:t>
            </a:r>
            <a:r>
              <a:rPr lang="en-US" dirty="0"/>
              <a:t>: </a:t>
            </a:r>
            <a:r>
              <a:rPr lang="ru-RU" dirty="0"/>
              <a:t>Цветные палитры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EV3Lessons.com 2016 (Last edit: 07/04/2016)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062653"/>
            <a:ext cx="2691116" cy="923330"/>
          </a:xfrm>
          <a:prstGeom prst="rect">
            <a:avLst/>
          </a:prstGeom>
          <a:solidFill>
            <a:srgbClr val="00B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Блоки действий</a:t>
            </a:r>
            <a:endParaRPr lang="en-US" dirty="0"/>
          </a:p>
          <a:p>
            <a:pPr algn="ctr"/>
            <a:r>
              <a:rPr lang="ru-RU" dirty="0"/>
              <a:t>Большой</a:t>
            </a:r>
            <a:r>
              <a:rPr lang="en-US" dirty="0"/>
              <a:t> &amp; </a:t>
            </a:r>
            <a:r>
              <a:rPr lang="ru-RU" dirty="0"/>
              <a:t>Средний Мотор</a:t>
            </a:r>
            <a:r>
              <a:rPr lang="en-US" dirty="0"/>
              <a:t>, </a:t>
            </a:r>
            <a:r>
              <a:rPr lang="ru-RU" dirty="0"/>
              <a:t>Экран</a:t>
            </a:r>
            <a:r>
              <a:rPr lang="en-US" dirty="0"/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8411" y="1062653"/>
            <a:ext cx="2847369" cy="92333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Блоки контроля</a:t>
            </a:r>
            <a:endParaRPr lang="en-US" dirty="0"/>
          </a:p>
          <a:p>
            <a:pPr algn="ctr"/>
            <a:r>
              <a:rPr lang="ru-RU" dirty="0"/>
              <a:t>Старт</a:t>
            </a:r>
            <a:r>
              <a:rPr lang="en-US" dirty="0"/>
              <a:t>, </a:t>
            </a:r>
            <a:r>
              <a:rPr lang="ru-RU" dirty="0"/>
              <a:t>Ожидание</a:t>
            </a:r>
            <a:r>
              <a:rPr lang="en-US" dirty="0"/>
              <a:t>, </a:t>
            </a:r>
            <a:r>
              <a:rPr lang="ru-RU" dirty="0"/>
              <a:t>Цикл</a:t>
            </a:r>
            <a:r>
              <a:rPr lang="en-US" dirty="0"/>
              <a:t>, </a:t>
            </a:r>
            <a:r>
              <a:rPr lang="ru-RU" dirty="0"/>
              <a:t>Переключатель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04156" y="1062653"/>
            <a:ext cx="269111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Блоки датчиков</a:t>
            </a:r>
            <a:endParaRPr lang="en-US" dirty="0"/>
          </a:p>
          <a:p>
            <a:pPr algn="ctr"/>
            <a:r>
              <a:rPr lang="ru-RU" dirty="0"/>
              <a:t>Кнопки </a:t>
            </a:r>
            <a:r>
              <a:rPr lang="ru-RU" dirty="0" err="1"/>
              <a:t>брика</a:t>
            </a:r>
            <a:r>
              <a:rPr lang="en-US" dirty="0"/>
              <a:t>, </a:t>
            </a:r>
            <a:r>
              <a:rPr lang="ru-RU" dirty="0"/>
              <a:t>Гиро</a:t>
            </a:r>
            <a:r>
              <a:rPr lang="en-US" dirty="0"/>
              <a:t>, </a:t>
            </a:r>
            <a:r>
              <a:rPr lang="ru-RU" dirty="0"/>
              <a:t>Цвет</a:t>
            </a:r>
            <a:r>
              <a:rPr lang="en-US" dirty="0"/>
              <a:t>, </a:t>
            </a:r>
            <a:r>
              <a:rPr lang="ru-RU" dirty="0"/>
              <a:t>Ультразвук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4459" y="4770009"/>
            <a:ext cx="2691116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Операции с данными</a:t>
            </a:r>
            <a:endParaRPr lang="en-US" dirty="0"/>
          </a:p>
          <a:p>
            <a:pPr algn="ctr"/>
            <a:r>
              <a:rPr lang="ru-RU" dirty="0"/>
              <a:t>Переменные</a:t>
            </a:r>
            <a:r>
              <a:rPr lang="en-US" dirty="0"/>
              <a:t>, </a:t>
            </a:r>
            <a:r>
              <a:rPr lang="ru-RU" dirty="0"/>
              <a:t>Массивы</a:t>
            </a:r>
            <a:r>
              <a:rPr lang="en-US" dirty="0"/>
              <a:t>, </a:t>
            </a:r>
            <a:r>
              <a:rPr lang="ru-RU" dirty="0"/>
              <a:t>Логика</a:t>
            </a:r>
            <a:r>
              <a:rPr lang="en-US" dirty="0"/>
              <a:t>…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12" y="2500884"/>
            <a:ext cx="7395649" cy="17638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23807" y="4770009"/>
            <a:ext cx="2691116" cy="1200329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Продвинутые блоки</a:t>
            </a:r>
            <a:endParaRPr lang="en-US" dirty="0"/>
          </a:p>
          <a:p>
            <a:pPr algn="ctr"/>
            <a:r>
              <a:rPr lang="ru-RU" dirty="0"/>
              <a:t>Журнал данных</a:t>
            </a:r>
            <a:r>
              <a:rPr lang="en-US" dirty="0"/>
              <a:t>, </a:t>
            </a:r>
            <a:r>
              <a:rPr lang="ru-RU" dirty="0"/>
              <a:t>Нерегулируемые моторы</a:t>
            </a:r>
            <a:r>
              <a:rPr lang="en-US" dirty="0"/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67323" y="4770009"/>
            <a:ext cx="2691116" cy="1200329"/>
          </a:xfrm>
          <a:prstGeom prst="rect">
            <a:avLst/>
          </a:prstGeom>
          <a:solidFill>
            <a:srgbClr val="6BD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Май блоки</a:t>
            </a:r>
            <a:endParaRPr lang="en-US" dirty="0"/>
          </a:p>
          <a:p>
            <a:pPr algn="ctr"/>
            <a:r>
              <a:rPr lang="ru-RU" dirty="0"/>
              <a:t>Собственные блоки, созданные пользователем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05906" y="161189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11651" y="1643269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84376" y="1643269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71196" y="5317911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26226" y="5317911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485103" y="5324007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670048" y="2560320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33143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85260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78835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54891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25229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6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ru-RU" dirty="0"/>
              <a:t>Благодарность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223" y="1317983"/>
            <a:ext cx="8500451" cy="1662609"/>
          </a:xfrm>
        </p:spPr>
        <p:txBody>
          <a:bodyPr>
            <a:normAutofit/>
          </a:bodyPr>
          <a:lstStyle/>
          <a:p>
            <a:r>
              <a:rPr lang="ru-RU" dirty="0"/>
              <a:t>Авторы</a:t>
            </a:r>
            <a:r>
              <a:rPr lang="en-US" dirty="0"/>
              <a:t>: Sanjay and Arvind </a:t>
            </a:r>
            <a:r>
              <a:rPr lang="en-US" dirty="0" err="1"/>
              <a:t>Seshan</a:t>
            </a:r>
            <a:endParaRPr lang="en-US" dirty="0"/>
          </a:p>
          <a:p>
            <a:r>
              <a:rPr lang="ru-RU" dirty="0"/>
              <a:t>Больше уроков на сайте: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www.ev3lessons.com</a:t>
            </a:r>
            <a:endParaRPr lang="ru-RU" dirty="0"/>
          </a:p>
          <a:p>
            <a:r>
              <a:rPr lang="ru-RU" dirty="0"/>
              <a:t>Перевод осуществил: Абай Владимир</a:t>
            </a:r>
            <a:r>
              <a:rPr lang="en-US" dirty="0"/>
              <a:t>, abayvladimir@hotmail.com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EV3Lessons.com 2016 (Last edit: 07/04/2016)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11" y="3247882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23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этом занятии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Узнаем как работает Брик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Изучим основные компоненты ПО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8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Кнопки </a:t>
            </a:r>
            <a:r>
              <a:rPr lang="ru-RU" dirty="0" err="1"/>
              <a:t>брика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221057" y="1984298"/>
            <a:ext cx="4269489" cy="4525963"/>
          </a:xfrm>
        </p:spPr>
        <p:txBody>
          <a:bodyPr>
            <a:normAutofit/>
          </a:bodyPr>
          <a:lstStyle/>
          <a:p>
            <a:pPr marL="569913" indent="-569913"/>
            <a:r>
              <a:rPr lang="en-US" sz="2000" dirty="0"/>
              <a:t>1 = </a:t>
            </a:r>
            <a:r>
              <a:rPr lang="ru-RU" sz="2000" dirty="0"/>
              <a:t>Назад</a:t>
            </a:r>
            <a:br>
              <a:rPr lang="en-US" sz="2000" dirty="0"/>
            </a:br>
            <a:r>
              <a:rPr lang="ru-RU" sz="2000" b="0" dirty="0"/>
              <a:t>Отменить</a:t>
            </a:r>
            <a:br>
              <a:rPr lang="en-US" sz="2000" b="0" dirty="0"/>
            </a:br>
            <a:r>
              <a:rPr lang="ru-RU" sz="2000" b="0" dirty="0"/>
              <a:t>Остановить программу</a:t>
            </a:r>
            <a:br>
              <a:rPr lang="ru-RU" sz="2000" b="0" dirty="0"/>
            </a:br>
            <a:r>
              <a:rPr lang="ru-RU" sz="2000" b="0" dirty="0"/>
              <a:t>Выключить робота</a:t>
            </a:r>
            <a:endParaRPr lang="en-US" sz="2000" b="0" dirty="0"/>
          </a:p>
          <a:p>
            <a:pPr marL="569913" indent="-569913"/>
            <a:r>
              <a:rPr lang="en-US" sz="2000" dirty="0"/>
              <a:t>2 = </a:t>
            </a:r>
            <a:r>
              <a:rPr lang="ru-RU" sz="2000" dirty="0"/>
              <a:t>Центральная кнопка</a:t>
            </a:r>
            <a:br>
              <a:rPr lang="en-US" sz="2000" dirty="0"/>
            </a:br>
            <a:r>
              <a:rPr lang="ru-RU" sz="2000" b="0" dirty="0"/>
              <a:t>Выбрать</a:t>
            </a:r>
            <a:br>
              <a:rPr lang="en-US" sz="2000" b="0" dirty="0"/>
            </a:br>
            <a:r>
              <a:rPr lang="ru-RU" sz="2000" b="0" dirty="0"/>
              <a:t>Запустить программу</a:t>
            </a:r>
            <a:br>
              <a:rPr lang="en-US" sz="2000" b="0" dirty="0"/>
            </a:br>
            <a:r>
              <a:rPr lang="ru-RU" sz="2000" b="0" dirty="0"/>
              <a:t>Включить робота</a:t>
            </a:r>
            <a:endParaRPr lang="en-US" sz="2000" b="0" dirty="0"/>
          </a:p>
          <a:p>
            <a:pPr marL="569913" indent="-569913"/>
            <a:r>
              <a:rPr lang="en-US" sz="2000" dirty="0"/>
              <a:t>3 = </a:t>
            </a:r>
            <a:r>
              <a:rPr lang="ru-RU" sz="2000" dirty="0"/>
              <a:t>Лево</a:t>
            </a:r>
            <a:r>
              <a:rPr lang="en-US" sz="2000" dirty="0"/>
              <a:t>, </a:t>
            </a:r>
            <a:r>
              <a:rPr lang="ru-RU" sz="2000" dirty="0"/>
              <a:t>Право</a:t>
            </a:r>
            <a:r>
              <a:rPr lang="en-US" sz="2000" dirty="0"/>
              <a:t>, </a:t>
            </a:r>
            <a:r>
              <a:rPr lang="ru-RU" sz="2000" dirty="0"/>
              <a:t>Вверх</a:t>
            </a:r>
            <a:r>
              <a:rPr lang="en-US" sz="2000" dirty="0"/>
              <a:t>, </a:t>
            </a:r>
            <a:r>
              <a:rPr lang="ru-RU" sz="2000" dirty="0"/>
              <a:t>Вниз</a:t>
            </a:r>
            <a:r>
              <a:rPr lang="en-US" sz="2000" b="0" dirty="0"/>
              <a:t> </a:t>
            </a:r>
            <a:br>
              <a:rPr lang="en-US" sz="2000" b="0" dirty="0"/>
            </a:br>
            <a:r>
              <a:rPr lang="ru-RU" sz="2000" b="0" dirty="0"/>
              <a:t>Навигация по меню</a:t>
            </a:r>
            <a:endParaRPr lang="en-US" sz="2000" b="0" dirty="0"/>
          </a:p>
          <a:p>
            <a:endParaRPr lang="en-US" sz="2000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673" r="16884"/>
          <a:stretch/>
        </p:blipFill>
        <p:spPr>
          <a:xfrm>
            <a:off x="4444677" y="1063997"/>
            <a:ext cx="3670828" cy="552481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039949" y="3625479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6068228" y="4412397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5271226" y="4412397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6074838" y="3850386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6809279" y="4412397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6068228" y="4961691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88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Экран </a:t>
            </a:r>
            <a:r>
              <a:rPr lang="ru-RU" dirty="0" err="1"/>
              <a:t>брика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23232" y="1002742"/>
            <a:ext cx="4279443" cy="47089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ru-RU" sz="2000" b="1" dirty="0"/>
              <a:t>Вкладки на экране</a:t>
            </a:r>
            <a:endParaRPr lang="en-US" sz="2000" b="1" dirty="0"/>
          </a:p>
          <a:p>
            <a:pPr eaLnBrk="1" hangingPunct="1"/>
            <a:endParaRPr lang="en-US" sz="2000" b="1" dirty="0"/>
          </a:p>
          <a:p>
            <a:pPr marL="457200" indent="-457200" eaLnBrk="1" hangingPunct="1">
              <a:buAutoNum type="arabicPeriod"/>
            </a:pPr>
            <a:r>
              <a:rPr lang="ru-RU" sz="2000" b="1" dirty="0"/>
              <a:t>Недавние запуски</a:t>
            </a:r>
            <a:br>
              <a:rPr lang="en-US" sz="2000" b="1" dirty="0"/>
            </a:br>
            <a:r>
              <a:rPr lang="ru-RU" sz="2000" dirty="0"/>
              <a:t>Список недавно запущенных программ</a:t>
            </a:r>
            <a:endParaRPr lang="en-US" sz="2000" dirty="0"/>
          </a:p>
          <a:p>
            <a:pPr eaLnBrk="1" hangingPunct="1"/>
            <a:endParaRPr lang="en-US" sz="2000" dirty="0"/>
          </a:p>
          <a:p>
            <a:pPr marL="452438" indent="-452438" defTabSz="511175" eaLnBrk="1" hangingPunct="1"/>
            <a:r>
              <a:rPr lang="en-US" sz="2000" b="1" dirty="0"/>
              <a:t>2.  </a:t>
            </a:r>
            <a:r>
              <a:rPr lang="ru-RU" sz="2000" b="1" dirty="0"/>
              <a:t> Файловая навигация</a:t>
            </a:r>
            <a:br>
              <a:rPr lang="en-US" sz="2000" b="1" dirty="0"/>
            </a:br>
            <a:r>
              <a:rPr lang="ru-RU" sz="2000" dirty="0"/>
              <a:t>Список всех проектов и программ</a:t>
            </a:r>
            <a:endParaRPr lang="en-US" sz="2000" dirty="0"/>
          </a:p>
          <a:p>
            <a:pPr eaLnBrk="1" hangingPunct="1"/>
            <a:endParaRPr lang="en-US" sz="2000" dirty="0"/>
          </a:p>
          <a:p>
            <a:pPr marL="452438" indent="-452438" eaLnBrk="1" hangingPunct="1"/>
            <a:r>
              <a:rPr lang="en-US" sz="2000" b="1" dirty="0"/>
              <a:t>3.  </a:t>
            </a:r>
            <a:r>
              <a:rPr lang="ru-RU" sz="2000" b="1" dirty="0"/>
              <a:t>	Приложения </a:t>
            </a:r>
            <a:r>
              <a:rPr lang="ru-RU" sz="2000" b="1" dirty="0" err="1"/>
              <a:t>брика</a:t>
            </a:r>
            <a:br>
              <a:rPr lang="en-US" sz="2000" b="1" dirty="0"/>
            </a:br>
            <a:r>
              <a:rPr lang="en-US" sz="2000" dirty="0"/>
              <a:t>Port views</a:t>
            </a:r>
          </a:p>
          <a:p>
            <a:pPr eaLnBrk="1" hangingPunct="1"/>
            <a:endParaRPr lang="en-US" sz="2000" dirty="0"/>
          </a:p>
          <a:p>
            <a:pPr marL="452438" indent="-452438" eaLnBrk="1" hangingPunct="1"/>
            <a:r>
              <a:rPr lang="en-US" sz="2000" b="1" dirty="0"/>
              <a:t>4.  </a:t>
            </a:r>
            <a:r>
              <a:rPr lang="ru-RU" sz="2000" b="1" dirty="0"/>
              <a:t> Настройки</a:t>
            </a:r>
            <a:br>
              <a:rPr lang="en-US" sz="2000" b="1" dirty="0"/>
            </a:br>
            <a:r>
              <a:rPr lang="en-US" sz="2000" dirty="0"/>
              <a:t>Bluetooth, </a:t>
            </a:r>
            <a:r>
              <a:rPr lang="en-US" sz="2000" dirty="0" err="1"/>
              <a:t>Wifi</a:t>
            </a:r>
            <a:r>
              <a:rPr lang="en-US" sz="2000" dirty="0"/>
              <a:t>,</a:t>
            </a:r>
            <a:r>
              <a:rPr lang="ru-RU" sz="2000" dirty="0"/>
              <a:t> Громкость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93265" y="1002742"/>
            <a:ext cx="4084673" cy="2864860"/>
            <a:chOff x="204807" y="1706645"/>
            <a:chExt cx="4084673" cy="2864860"/>
          </a:xfrm>
        </p:grpSpPr>
        <p:pic>
          <p:nvPicPr>
            <p:cNvPr id="26" name="Picture 25" descr="Screen Shot 2014-09-13 at 5.26.20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2"/>
            <a:stretch/>
          </p:blipFill>
          <p:spPr>
            <a:xfrm>
              <a:off x="204807" y="1706645"/>
              <a:ext cx="4084673" cy="2864860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1132395" y="2567599"/>
              <a:ext cx="444219" cy="4592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1685219" y="2565114"/>
              <a:ext cx="444219" cy="4592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2281838" y="2567599"/>
              <a:ext cx="444219" cy="4592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2834663" y="2565114"/>
              <a:ext cx="444219" cy="4592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96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45475" cy="1371600"/>
          </a:xfrm>
        </p:spPr>
        <p:txBody>
          <a:bodyPr/>
          <a:lstStyle/>
          <a:p>
            <a:r>
              <a:rPr lang="ru-RU" dirty="0"/>
              <a:t>Порты, Датчики, моторы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12667" y="6079067"/>
            <a:ext cx="613833" cy="6434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841532" cy="283845"/>
          </a:xfrm>
        </p:spPr>
        <p:txBody>
          <a:bodyPr/>
          <a:lstStyle/>
          <a:p>
            <a:r>
              <a:rPr lang="en-US" dirty="0"/>
              <a:t>Copyright © EV3Lessons.com 2016 (Last edit: 07/04/2016)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4445"/>
            <a:ext cx="8826500" cy="508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21010" y="6284157"/>
            <a:ext cx="346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Порты</a:t>
            </a:r>
            <a:r>
              <a:rPr lang="en-US" dirty="0"/>
              <a:t> 1, 2, 3, 4 </a:t>
            </a:r>
            <a:r>
              <a:rPr lang="ru-RU" dirty="0"/>
              <a:t>для датчиков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71713" y="1363173"/>
            <a:ext cx="34657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Порты</a:t>
            </a:r>
            <a:r>
              <a:rPr lang="en-US" dirty="0"/>
              <a:t> A, B, C, D </a:t>
            </a:r>
            <a:r>
              <a:rPr lang="ru-RU" dirty="0"/>
              <a:t>для Моторов</a:t>
            </a:r>
            <a:endParaRPr lang="en-US" dirty="0"/>
          </a:p>
          <a:p>
            <a:endParaRPr lang="en-US" dirty="0"/>
          </a:p>
          <a:p>
            <a:r>
              <a:rPr lang="ru-RU" dirty="0"/>
              <a:t>По умолчанию:</a:t>
            </a:r>
            <a:br>
              <a:rPr lang="en-US" dirty="0"/>
            </a:br>
            <a:r>
              <a:rPr lang="ru-RU" dirty="0"/>
              <a:t>правый мотор - </a:t>
            </a:r>
            <a:r>
              <a:rPr lang="en-US" dirty="0"/>
              <a:t>B</a:t>
            </a:r>
            <a:br>
              <a:rPr lang="en-US" dirty="0"/>
            </a:br>
            <a:r>
              <a:rPr lang="ru-RU" dirty="0"/>
              <a:t>левый мотор - </a:t>
            </a:r>
            <a:r>
              <a:rPr lang="en-US" dirty="0"/>
              <a:t>C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081900" y="4724032"/>
            <a:ext cx="1199001" cy="1371767"/>
            <a:chOff x="6507213" y="1384746"/>
            <a:chExt cx="1199001" cy="1371767"/>
          </a:xfrm>
        </p:grpSpPr>
        <p:grpSp>
          <p:nvGrpSpPr>
            <p:cNvPr id="21" name="Group 20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081899" y="5093364"/>
            <a:ext cx="1318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По умолчанию</a:t>
            </a:r>
            <a:endParaRPr lang="en-US" sz="1600" dirty="0"/>
          </a:p>
        </p:txBody>
      </p:sp>
      <p:sp>
        <p:nvSpPr>
          <p:cNvPr id="3" name="Right Arrow 2"/>
          <p:cNvSpPr/>
          <p:nvPr/>
        </p:nvSpPr>
        <p:spPr>
          <a:xfrm>
            <a:off x="2346959" y="5169382"/>
            <a:ext cx="667323" cy="517182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Calibri" panose="020F0502020204030204" pitchFamily="34" charset="0"/>
              </a:rPr>
              <a:t>Перед</a:t>
            </a:r>
            <a:endParaRPr lang="en-US" sz="1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66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 </a:t>
            </a:r>
            <a:r>
              <a:rPr lang="en-US" dirty="0"/>
              <a:t>EV3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32" y="1141084"/>
            <a:ext cx="8310874" cy="5066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497" y="2336466"/>
            <a:ext cx="2592729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Открыть новый проект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1826265"/>
            <a:ext cx="3685032" cy="369332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Открыть сохранённый проект</a:t>
            </a:r>
            <a:endParaRPr lang="en-US" dirty="0"/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1269908" y="1907931"/>
            <a:ext cx="66523" cy="3808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  <a:stCxn id="7" idx="1"/>
          </p:cNvCxnSpPr>
          <p:nvPr/>
        </p:nvCxnSpPr>
        <p:spPr>
          <a:xfrm flipH="1" flipV="1">
            <a:off x="738554" y="1516175"/>
            <a:ext cx="3147646" cy="4947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65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41" y="104979"/>
            <a:ext cx="8009521" cy="1371600"/>
          </a:xfrm>
        </p:spPr>
        <p:txBody>
          <a:bodyPr/>
          <a:lstStyle/>
          <a:p>
            <a:r>
              <a:rPr lang="ru-RU" dirty="0"/>
              <a:t>По </a:t>
            </a:r>
            <a:r>
              <a:rPr lang="en-US" dirty="0"/>
              <a:t>EV3</a:t>
            </a:r>
            <a:r>
              <a:rPr lang="ru-RU" dirty="0"/>
              <a:t> </a:t>
            </a:r>
            <a:r>
              <a:rPr lang="en-US" dirty="0"/>
              <a:t>: </a:t>
            </a:r>
            <a:r>
              <a:rPr lang="ru-RU" dirty="0"/>
              <a:t>Создаем новый проект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046" y="1430185"/>
            <a:ext cx="3822700" cy="977296"/>
          </a:xfrm>
          <a:prstGeom prst="rect">
            <a:avLst/>
          </a:prstGeom>
        </p:spPr>
      </p:pic>
      <p:cxnSp>
        <p:nvCxnSpPr>
          <p:cNvPr id="7" name="Straight Arrow Connector 6"/>
          <p:cNvCxnSpPr>
            <a:cxnSpLocks/>
            <a:stCxn id="15" idx="3"/>
          </p:cNvCxnSpPr>
          <p:nvPr/>
        </p:nvCxnSpPr>
        <p:spPr>
          <a:xfrm flipV="1">
            <a:off x="1813679" y="2017351"/>
            <a:ext cx="1525305" cy="4486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7426" y="1739048"/>
            <a:ext cx="1666253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Открытые проекты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cxnSpLocks/>
            <a:stCxn id="17" idx="1"/>
          </p:cNvCxnSpPr>
          <p:nvPr/>
        </p:nvCxnSpPr>
        <p:spPr>
          <a:xfrm flipH="1">
            <a:off x="3479932" y="1615508"/>
            <a:ext cx="2741802" cy="68836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21734" y="1430842"/>
            <a:ext cx="251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Открытые программы</a:t>
            </a:r>
            <a:endParaRPr lang="en-US" dirty="0"/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H="1">
            <a:off x="4125190" y="1246178"/>
            <a:ext cx="2557403" cy="7369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23339" y="1061511"/>
            <a:ext cx="2125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Создать проект</a:t>
            </a:r>
            <a:endParaRPr lang="en-US" dirty="0"/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>
          <a:xfrm flipH="1">
            <a:off x="3868615" y="2167771"/>
            <a:ext cx="2813977" cy="18466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414070" y="1983103"/>
            <a:ext cx="227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Создать программу</a:t>
            </a:r>
            <a:endParaRPr lang="en-US" dirty="0"/>
          </a:p>
        </p:txBody>
      </p:sp>
      <p:cxnSp>
        <p:nvCxnSpPr>
          <p:cNvPr id="27" name="Straight Arrow Connector 26"/>
          <p:cNvCxnSpPr>
            <a:cxnSpLocks/>
          </p:cNvCxnSpPr>
          <p:nvPr/>
        </p:nvCxnSpPr>
        <p:spPr>
          <a:xfrm flipV="1">
            <a:off x="1971389" y="2395609"/>
            <a:ext cx="604942" cy="2700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49779" y="2679393"/>
            <a:ext cx="212585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Свойства проекта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121" y="2395609"/>
            <a:ext cx="6241815" cy="4036258"/>
          </a:xfrm>
          <a:prstGeom prst="rect">
            <a:avLst/>
          </a:prstGeom>
        </p:spPr>
      </p:pic>
      <p:cxnSp>
        <p:nvCxnSpPr>
          <p:cNvPr id="32" name="Straight Arrow Connector 31"/>
          <p:cNvCxnSpPr>
            <a:cxnSpLocks/>
          </p:cNvCxnSpPr>
          <p:nvPr/>
        </p:nvCxnSpPr>
        <p:spPr>
          <a:xfrm flipV="1">
            <a:off x="2123789" y="5161085"/>
            <a:ext cx="576059" cy="31332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6355" y="5289745"/>
            <a:ext cx="212585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Список программ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0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Проекты</a:t>
            </a:r>
            <a:r>
              <a:rPr lang="en-US" dirty="0"/>
              <a:t> VS. </a:t>
            </a:r>
            <a:r>
              <a:rPr lang="ru-RU" dirty="0" err="1"/>
              <a:t>ПРограмм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85158"/>
            <a:ext cx="8245474" cy="5374821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600" b="0" dirty="0"/>
              <a:t>Вы начнете с создания ПРОЕКТА, чье расширение – «</a:t>
            </a:r>
            <a:r>
              <a:rPr lang="en-US" sz="2600" b="0" dirty="0"/>
              <a:t>ev3</a:t>
            </a:r>
            <a:r>
              <a:rPr lang="ru-RU" sz="2600" b="0" dirty="0"/>
              <a:t>»</a:t>
            </a:r>
            <a:r>
              <a:rPr lang="en-US" sz="2600" b="0" dirty="0"/>
              <a:t>. </a:t>
            </a:r>
            <a:r>
              <a:rPr lang="ru-RU" sz="2600" b="0" dirty="0"/>
              <a:t>Вы можете изменить имя проекта используя «Сохранить как» в меню «Файл».</a:t>
            </a:r>
            <a:endParaRPr lang="en-US" sz="2600" b="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600" b="0" dirty="0"/>
              <a:t>Вы напишите множество программ, как часть вашего проекта</a:t>
            </a:r>
            <a:r>
              <a:rPr lang="en-US" sz="2600" b="0" dirty="0"/>
              <a:t>. </a:t>
            </a:r>
            <a:r>
              <a:rPr lang="ru-RU" sz="2600" b="0" dirty="0"/>
              <a:t>Чтобы изменить имя программы дважды кликните по имени проекта.</a:t>
            </a:r>
            <a:endParaRPr lang="en-US" sz="2600" b="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600" b="0" dirty="0"/>
              <a:t>Заметка</a:t>
            </a:r>
            <a:r>
              <a:rPr lang="en-US" sz="2600" b="0" dirty="0"/>
              <a:t>: </a:t>
            </a:r>
            <a:r>
              <a:rPr lang="ru-RU" sz="2600" b="0" dirty="0"/>
              <a:t>Если у имени проекта появилась «</a:t>
            </a:r>
            <a:r>
              <a:rPr lang="en-US" sz="2600" b="0" dirty="0"/>
              <a:t>*</a:t>
            </a:r>
            <a:r>
              <a:rPr lang="ru-RU" sz="2600" b="0" dirty="0"/>
              <a:t>»</a:t>
            </a:r>
            <a:r>
              <a:rPr lang="en-US" sz="2600" b="0" dirty="0"/>
              <a:t>,</a:t>
            </a:r>
            <a:r>
              <a:rPr lang="ru-RU" sz="2600" b="0" dirty="0"/>
              <a:t>значит вы внесли изменения в проект и еще не сохранились.</a:t>
            </a:r>
            <a:endParaRPr lang="en-US" sz="2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b="0" dirty="0"/>
              <a:t>Есть кнопка </a:t>
            </a:r>
            <a:r>
              <a:rPr lang="en-US" sz="2600" b="0" dirty="0"/>
              <a:t>“x” </a:t>
            </a:r>
            <a:r>
              <a:rPr lang="ru-RU" sz="2600" b="0" dirty="0"/>
              <a:t>рядом с проектом или программой</a:t>
            </a:r>
            <a:r>
              <a:rPr lang="en-US" sz="2600" b="0" dirty="0"/>
              <a:t>. </a:t>
            </a:r>
            <a:r>
              <a:rPr lang="ru-RU" sz="2600" b="0" dirty="0"/>
              <a:t>Нажатие на нее просто закрывает проект/программу </a:t>
            </a:r>
            <a:r>
              <a:rPr lang="en-US" sz="2600" b="0" dirty="0"/>
              <a:t>(</a:t>
            </a:r>
            <a:r>
              <a:rPr lang="ru-RU" sz="2600" b="0" dirty="0"/>
              <a:t>не удаляет</a:t>
            </a:r>
            <a:r>
              <a:rPr lang="en-US" sz="2600" b="0" dirty="0"/>
              <a:t>).</a:t>
            </a:r>
          </a:p>
          <a:p>
            <a:endParaRPr lang="en-US" sz="2600" b="0" dirty="0"/>
          </a:p>
          <a:p>
            <a:r>
              <a:rPr lang="ru-RU" sz="2600" b="0" dirty="0"/>
              <a:t>Все расширения файлов, связанные с </a:t>
            </a:r>
            <a:r>
              <a:rPr lang="en-US" sz="2600" b="0" dirty="0"/>
              <a:t>EV3:</a:t>
            </a:r>
          </a:p>
          <a:p>
            <a:pPr lvl="1"/>
            <a:r>
              <a:rPr lang="ru-RU" sz="2600" dirty="0"/>
              <a:t>Программа</a:t>
            </a:r>
            <a:r>
              <a:rPr lang="en-US" sz="2600" b="0" dirty="0"/>
              <a:t> (.ev3p)</a:t>
            </a:r>
          </a:p>
          <a:p>
            <a:pPr lvl="1"/>
            <a:r>
              <a:rPr lang="ru-RU" sz="2600" b="0" dirty="0"/>
              <a:t>Картинка</a:t>
            </a:r>
            <a:r>
              <a:rPr lang="en-US" sz="2600" b="0" dirty="0"/>
              <a:t>(.</a:t>
            </a:r>
            <a:r>
              <a:rPr lang="en-US" sz="2600" b="0" dirty="0" err="1"/>
              <a:t>rgf</a:t>
            </a:r>
            <a:r>
              <a:rPr lang="en-US" sz="2600" b="0" dirty="0"/>
              <a:t>)</a:t>
            </a:r>
          </a:p>
          <a:p>
            <a:pPr lvl="1"/>
            <a:r>
              <a:rPr lang="ru-RU" sz="2600" b="0" dirty="0"/>
              <a:t>Звук</a:t>
            </a:r>
            <a:r>
              <a:rPr lang="en-US" sz="2600" b="0" dirty="0"/>
              <a:t> (.</a:t>
            </a:r>
            <a:r>
              <a:rPr lang="en-US" sz="2600" b="0" dirty="0" err="1"/>
              <a:t>rsf</a:t>
            </a:r>
            <a:r>
              <a:rPr lang="en-US" sz="2600" b="0" dirty="0"/>
              <a:t>)</a:t>
            </a:r>
          </a:p>
          <a:p>
            <a:pPr lvl="1"/>
            <a:r>
              <a:rPr lang="ru-RU" sz="2600" b="0" dirty="0"/>
              <a:t>Текст</a:t>
            </a:r>
            <a:r>
              <a:rPr lang="en-US" sz="2600" b="0" dirty="0"/>
              <a:t> (.rtf)</a:t>
            </a:r>
          </a:p>
          <a:p>
            <a:pPr lvl="1"/>
            <a:r>
              <a:rPr lang="ru-RU" sz="2600" b="0" dirty="0"/>
              <a:t>Проект</a:t>
            </a:r>
            <a:r>
              <a:rPr lang="en-US" sz="2600" b="0" dirty="0"/>
              <a:t> (.ev3) – the only type of file you can open with the EV3 software</a:t>
            </a:r>
          </a:p>
          <a:p>
            <a:pPr lvl="1"/>
            <a:r>
              <a:rPr lang="ru-RU" sz="2600" b="0" dirty="0"/>
              <a:t>Импортируемый файл</a:t>
            </a:r>
            <a:r>
              <a:rPr lang="en-US" sz="2600" b="0" dirty="0"/>
              <a:t> (.ev3s) – can be imported by an EV3 project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EV3Lessons.com 2016 (Last edit: 07/04/2016)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73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 </a:t>
            </a:r>
            <a:r>
              <a:rPr lang="en-US" dirty="0"/>
              <a:t>EV3 : </a:t>
            </a:r>
            <a:r>
              <a:rPr lang="ru-RU" dirty="0"/>
              <a:t>Окно программирования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336048" y="1674412"/>
            <a:ext cx="6358775" cy="4324537"/>
            <a:chOff x="1336048" y="1674412"/>
            <a:chExt cx="6358775" cy="43245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6048" y="1674412"/>
              <a:ext cx="6358775" cy="342688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1991" y="4283431"/>
              <a:ext cx="2286560" cy="92097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350645" y="5166535"/>
              <a:ext cx="4005944" cy="830997"/>
            </a:xfrm>
            <a:prstGeom prst="rect">
              <a:avLst/>
            </a:prstGeom>
            <a:solidFill>
              <a:srgbClr val="F5C20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/>
                <a:t>Программные блоки в 6 цветных </a:t>
              </a:r>
              <a:r>
                <a:rPr lang="ru-RU" sz="2400" dirty="0" err="1"/>
                <a:t>палитках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57651" y="2430377"/>
              <a:ext cx="2286560" cy="830997"/>
            </a:xfrm>
            <a:prstGeom prst="rect">
              <a:avLst/>
            </a:prstGeom>
            <a:solidFill>
              <a:srgbClr val="FF6600"/>
            </a:solidFill>
          </p:spPr>
          <p:txBody>
            <a:bodyPr wrap="square" rtlCol="0">
              <a:spAutoFit/>
            </a:bodyPr>
            <a:lstStyle/>
            <a:p>
              <a:r>
                <a:rPr lang="ru-RU" sz="2400" dirty="0"/>
                <a:t>Программное поле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94903" y="5167952"/>
              <a:ext cx="2286560" cy="830997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 rtlCol="0">
              <a:spAutoFit/>
            </a:bodyPr>
            <a:lstStyle/>
            <a:p>
              <a:r>
                <a:rPr lang="ru-RU" sz="2400" dirty="0"/>
                <a:t>Статус </a:t>
              </a:r>
              <a:r>
                <a:rPr lang="ru-RU" sz="2400" dirty="0" err="1"/>
                <a:t>брика</a:t>
              </a:r>
              <a:r>
                <a:rPr lang="en-US" sz="2400" dirty="0"/>
                <a:t>&amp; </a:t>
              </a:r>
              <a:r>
                <a:rPr lang="ru-RU" sz="2400" dirty="0" err="1"/>
                <a:t>Зарузка</a:t>
              </a:r>
              <a:endParaRPr lang="en-US" sz="2400" dirty="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400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2CEFEB64-C992-CF42-AC34-A2A7B15E4CF5}" vid="{484731AA-B6D9-C841-B3ED-40BE794FD84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beginner</Template>
  <TotalTime>84</TotalTime>
  <Words>602</Words>
  <Application>Microsoft Office PowerPoint</Application>
  <PresentationFormat>Экран (4:3)</PresentationFormat>
  <Paragraphs>135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Helvetica Neue</vt:lpstr>
      <vt:lpstr>Tahoma</vt:lpstr>
      <vt:lpstr>beginner</vt:lpstr>
      <vt:lpstr>Custom Design</vt:lpstr>
      <vt:lpstr>Уроки программирования для новичков</vt:lpstr>
      <vt:lpstr>На этом занятии</vt:lpstr>
      <vt:lpstr>Кнопки брика</vt:lpstr>
      <vt:lpstr>Экран брика</vt:lpstr>
      <vt:lpstr>Порты, Датчики, моторы</vt:lpstr>
      <vt:lpstr>ПО EV3</vt:lpstr>
      <vt:lpstr>По EV3 : Создаем новый проект</vt:lpstr>
      <vt:lpstr>Проекты VS. ПРограмм</vt:lpstr>
      <vt:lpstr>ПО EV3 : Окно программирования</vt:lpstr>
      <vt:lpstr>Панель инструментов</vt:lpstr>
      <vt:lpstr>EV3 блоки: Цветные палитры</vt:lpstr>
      <vt:lpstr>Благодарность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PROGRAMMING LESSON</dc:title>
  <dc:creator>Srinivasan Seshan</dc:creator>
  <cp:lastModifiedBy>Vladimir Abay</cp:lastModifiedBy>
  <cp:revision>60</cp:revision>
  <dcterms:created xsi:type="dcterms:W3CDTF">2016-07-04T02:35:12Z</dcterms:created>
  <dcterms:modified xsi:type="dcterms:W3CDTF">2019-04-07T11:04:30Z</dcterms:modified>
</cp:coreProperties>
</file>