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40" r:id="rId1"/>
  </p:sldMasterIdLst>
  <p:notesMasterIdLst>
    <p:notesMasterId r:id="rId24"/>
  </p:notesMasterIdLst>
  <p:sldIdLst>
    <p:sldId id="258" r:id="rId2"/>
    <p:sldId id="283" r:id="rId3"/>
    <p:sldId id="304" r:id="rId4"/>
    <p:sldId id="305" r:id="rId5"/>
    <p:sldId id="326" r:id="rId6"/>
    <p:sldId id="302" r:id="rId7"/>
    <p:sldId id="307" r:id="rId8"/>
    <p:sldId id="308" r:id="rId9"/>
    <p:sldId id="309" r:id="rId10"/>
    <p:sldId id="318" r:id="rId11"/>
    <p:sldId id="311" r:id="rId12"/>
    <p:sldId id="312" r:id="rId13"/>
    <p:sldId id="303" r:id="rId14"/>
    <p:sldId id="314" r:id="rId15"/>
    <p:sldId id="313" r:id="rId16"/>
    <p:sldId id="327" r:id="rId17"/>
    <p:sldId id="316" r:id="rId18"/>
    <p:sldId id="319" r:id="rId19"/>
    <p:sldId id="323" r:id="rId20"/>
    <p:sldId id="321" r:id="rId21"/>
    <p:sldId id="322" r:id="rId22"/>
    <p:sldId id="32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01"/>
    <p:restoredTop sz="94670"/>
  </p:normalViewPr>
  <p:slideViewPr>
    <p:cSldViewPr snapToGrid="0" snapToObjects="1">
      <p:cViewPr>
        <p:scale>
          <a:sx n="96" d="100"/>
          <a:sy n="96" d="100"/>
        </p:scale>
        <p:origin x="63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rini\Downloads\pid-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rini\Downloads\pid-grap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rini\Downloads\pid-grap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rini\Downloads\pid-grap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rini\Downloads\pid-graph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rini\Downloads\pid-graph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Error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Light Intensity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20"/>
            <c:marker>
              <c:symbol val="x"/>
              <c:size val="12"/>
              <c:spPr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3B0-AA4A-A0B8-1C029A689CC6}"/>
              </c:ext>
            </c:extLst>
          </c:dPt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0</c:v>
                </c:pt>
                <c:pt idx="1">
                  <c:v>6.7473807069415344</c:v>
                </c:pt>
                <c:pt idx="2">
                  <c:v>11.985638465105076</c:v>
                </c:pt>
                <c:pt idx="3">
                  <c:v>15.73012523130771</c:v>
                </c:pt>
                <c:pt idx="4">
                  <c:v>18.03152110302635</c:v>
                </c:pt>
                <c:pt idx="5">
                  <c:v>18.979692387111726</c:v>
                </c:pt>
                <c:pt idx="6">
                  <c:v>18.703030998826023</c:v>
                </c:pt>
                <c:pt idx="7">
                  <c:v>17.364457886010655</c:v>
                </c:pt>
                <c:pt idx="8">
                  <c:v>15.154957113761355</c:v>
                </c:pt>
                <c:pt idx="9">
                  <c:v>12.285366266651387</c:v>
                </c:pt>
                <c:pt idx="10">
                  <c:v>8.9770821615593519</c:v>
                </c:pt>
                <c:pt idx="11">
                  <c:v>5.4522998864618799</c:v>
                </c:pt>
                <c:pt idx="12">
                  <c:v>1.9243637462709131</c:v>
                </c:pt>
                <c:pt idx="13">
                  <c:v>-1.4112408851753244</c:v>
                </c:pt>
                <c:pt idx="14">
                  <c:v>-4.3847903461202478</c:v>
                </c:pt>
                <c:pt idx="15">
                  <c:v>-6.8587358249081234</c:v>
                </c:pt>
                <c:pt idx="16">
                  <c:v>-8.7323364843222464</c:v>
                </c:pt>
                <c:pt idx="17">
                  <c:v>-9.9443262025398198</c:v>
                </c:pt>
                <c:pt idx="18">
                  <c:v>-10.473536974983183</c:v>
                </c:pt>
                <c:pt idx="19">
                  <c:v>-10.337511610090118</c:v>
                </c:pt>
                <c:pt idx="20">
                  <c:v>-9.5892427466313848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3B0-AA4A-A0B8-1C029A689CC6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Sheet1!$A$22:$A$52</c:f>
              <c:numCache>
                <c:formatCode>General</c:formatCode>
                <c:ptCount val="3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</c:numCache>
            </c:numRef>
          </c:xVal>
          <c:yVal>
            <c:numRef>
              <c:f>Sheet1!$C$22:$C$52</c:f>
              <c:numCache>
                <c:formatCode>General</c:formatCode>
                <c:ptCount val="31"/>
                <c:pt idx="0">
                  <c:v>-9.5892427466313848</c:v>
                </c:pt>
                <c:pt idx="1">
                  <c:v>-8.3122692912250855</c:v>
                </c:pt>
                <c:pt idx="2">
                  <c:v>-6.6144405522224261</c:v>
                </c:pt>
                <c:pt idx="3">
                  <c:v>-4.6207188863568973</c:v>
                </c:pt>
                <c:pt idx="4">
                  <c:v>-2.4654308664611122</c:v>
                </c:pt>
                <c:pt idx="5">
                  <c:v>-0.28439328469334413</c:v>
                </c:pt>
                <c:pt idx="6">
                  <c:v>1.792666567398463</c:v>
                </c:pt>
                <c:pt idx="7">
                  <c:v>3.6490060036266314</c:v>
                </c:pt>
                <c:pt idx="8">
                  <c:v>5.1867363056746498</c:v>
                </c:pt>
                <c:pt idx="9">
                  <c:v>6.3313913770115846</c:v>
                </c:pt>
                <c:pt idx="10">
                  <c:v>7.0349998258105444</c:v>
                </c:pt>
                <c:pt idx="11">
                  <c:v>7.2775520422768949</c:v>
                </c:pt>
                <c:pt idx="12">
                  <c:v>7.0668446187384433</c:v>
                </c:pt>
                <c:pt idx="13">
                  <c:v>6.4367735598093532</c:v>
                </c:pt>
                <c:pt idx="14">
                  <c:v>5.4442303133419756</c:v>
                </c:pt>
                <c:pt idx="15">
                  <c:v>4.1648263583612817</c:v>
                </c:pt>
                <c:pt idx="16">
                  <c:v>2.6877292515766698</c:v>
                </c:pt>
                <c:pt idx="17">
                  <c:v>1.1099328854070194</c:v>
                </c:pt>
                <c:pt idx="18">
                  <c:v>-0.46969450288630554</c:v>
                </c:pt>
                <c:pt idx="19">
                  <c:v>-1.9562399609526935</c:v>
                </c:pt>
                <c:pt idx="20">
                  <c:v>-3.2641266653362209</c:v>
                </c:pt>
                <c:pt idx="21">
                  <c:v>-4.3217554729693859</c:v>
                </c:pt>
                <c:pt idx="22">
                  <c:v>-5.075167845990407</c:v>
                </c:pt>
                <c:pt idx="23">
                  <c:v>-5.4905539693623311</c:v>
                </c:pt>
                <c:pt idx="24">
                  <c:v>-5.5555011475039109</c:v>
                </c:pt>
                <c:pt idx="25">
                  <c:v>-5.278952713697791</c:v>
                </c:pt>
                <c:pt idx="26">
                  <c:v>-4.6899223644022925</c:v>
                </c:pt>
                <c:pt idx="27">
                  <c:v>-3.8350788201430035</c:v>
                </c:pt>
                <c:pt idx="28">
                  <c:v>-2.7753771620712158</c:v>
                </c:pt>
                <c:pt idx="29">
                  <c:v>-1.5819628219379354</c:v>
                </c:pt>
                <c:pt idx="30">
                  <c:v>-0.3316094867560011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3B0-AA4A-A0B8-1C029A689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7436800"/>
        <c:axId val="1853584704"/>
      </c:scatterChart>
      <c:valAx>
        <c:axId val="1887436800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3584704"/>
        <c:crossesAt val="-20"/>
        <c:crossBetween val="midCat"/>
        <c:majorUnit val="10"/>
      </c:valAx>
      <c:valAx>
        <c:axId val="1853584704"/>
        <c:scaling>
          <c:orientation val="minMax"/>
          <c:max val="80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7436800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Light Intensity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Light Intensity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50</c:v>
                </c:pt>
                <c:pt idx="1">
                  <c:v>56.747380706941534</c:v>
                </c:pt>
                <c:pt idx="2">
                  <c:v>61.985638465105076</c:v>
                </c:pt>
                <c:pt idx="3">
                  <c:v>65.73012523130771</c:v>
                </c:pt>
                <c:pt idx="4">
                  <c:v>68.03152110302635</c:v>
                </c:pt>
                <c:pt idx="5">
                  <c:v>68.979692387111726</c:v>
                </c:pt>
                <c:pt idx="6">
                  <c:v>68.703030998826023</c:v>
                </c:pt>
                <c:pt idx="7">
                  <c:v>67.364457886010655</c:v>
                </c:pt>
                <c:pt idx="8">
                  <c:v>65.154957113761355</c:v>
                </c:pt>
                <c:pt idx="9">
                  <c:v>62.285366266651387</c:v>
                </c:pt>
                <c:pt idx="10">
                  <c:v>58.977082161559352</c:v>
                </c:pt>
                <c:pt idx="11">
                  <c:v>55.45229988646188</c:v>
                </c:pt>
                <c:pt idx="12">
                  <c:v>51.924363746270913</c:v>
                </c:pt>
                <c:pt idx="13">
                  <c:v>48.588759114824676</c:v>
                </c:pt>
                <c:pt idx="14">
                  <c:v>45.615209653879752</c:v>
                </c:pt>
                <c:pt idx="15">
                  <c:v>43.141264175091877</c:v>
                </c:pt>
                <c:pt idx="16">
                  <c:v>41.267663515677754</c:v>
                </c:pt>
                <c:pt idx="17">
                  <c:v>40.05567379746018</c:v>
                </c:pt>
                <c:pt idx="18">
                  <c:v>39.526463025016817</c:v>
                </c:pt>
                <c:pt idx="19">
                  <c:v>39.662488389909882</c:v>
                </c:pt>
                <c:pt idx="20">
                  <c:v>40.410757253368615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672-544C-8593-6D38A3905AD7}"/>
            </c:ext>
          </c:extLst>
        </c:ser>
        <c:ser>
          <c:idx val="1"/>
          <c:order val="1"/>
          <c:spPr>
            <a:ln w="19050" cap="rnd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Sheet1!$A$22:$A$52</c:f>
              <c:numCache>
                <c:formatCode>General</c:formatCode>
                <c:ptCount val="3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</c:numCache>
            </c:numRef>
          </c:xVal>
          <c:yVal>
            <c:numRef>
              <c:f>Sheet1!$B$22:$B$52</c:f>
              <c:numCache>
                <c:formatCode>General</c:formatCode>
                <c:ptCount val="31"/>
                <c:pt idx="0">
                  <c:v>40.410757253368615</c:v>
                </c:pt>
                <c:pt idx="1">
                  <c:v>41.687730708774914</c:v>
                </c:pt>
                <c:pt idx="2">
                  <c:v>43.385559447777574</c:v>
                </c:pt>
                <c:pt idx="3">
                  <c:v>45.379281113643103</c:v>
                </c:pt>
                <c:pt idx="4">
                  <c:v>47.534569133538888</c:v>
                </c:pt>
                <c:pt idx="5">
                  <c:v>49.715606715306656</c:v>
                </c:pt>
                <c:pt idx="6">
                  <c:v>51.792666567398463</c:v>
                </c:pt>
                <c:pt idx="7">
                  <c:v>53.649006003626631</c:v>
                </c:pt>
                <c:pt idx="8">
                  <c:v>55.18673630567465</c:v>
                </c:pt>
                <c:pt idx="9">
                  <c:v>56.331391377011585</c:v>
                </c:pt>
                <c:pt idx="10">
                  <c:v>57.034999825810544</c:v>
                </c:pt>
                <c:pt idx="11">
                  <c:v>57.277552042276895</c:v>
                </c:pt>
                <c:pt idx="12">
                  <c:v>57.066844618738443</c:v>
                </c:pt>
                <c:pt idx="13">
                  <c:v>56.436773559809353</c:v>
                </c:pt>
                <c:pt idx="14">
                  <c:v>55.444230313341976</c:v>
                </c:pt>
                <c:pt idx="15">
                  <c:v>54.164826358361282</c:v>
                </c:pt>
                <c:pt idx="16">
                  <c:v>52.68772925157667</c:v>
                </c:pt>
                <c:pt idx="17">
                  <c:v>51.109932885407019</c:v>
                </c:pt>
                <c:pt idx="18">
                  <c:v>49.530305497113694</c:v>
                </c:pt>
                <c:pt idx="19">
                  <c:v>48.043760039047307</c:v>
                </c:pt>
                <c:pt idx="20">
                  <c:v>46.735873334663779</c:v>
                </c:pt>
                <c:pt idx="21">
                  <c:v>45.678244527030614</c:v>
                </c:pt>
                <c:pt idx="22">
                  <c:v>44.924832154009593</c:v>
                </c:pt>
                <c:pt idx="23">
                  <c:v>44.509446030637669</c:v>
                </c:pt>
                <c:pt idx="24">
                  <c:v>44.444498852496089</c:v>
                </c:pt>
                <c:pt idx="25">
                  <c:v>44.721047286302209</c:v>
                </c:pt>
                <c:pt idx="26">
                  <c:v>45.310077635597708</c:v>
                </c:pt>
                <c:pt idx="27">
                  <c:v>46.164921179856997</c:v>
                </c:pt>
                <c:pt idx="28">
                  <c:v>47.224622837928784</c:v>
                </c:pt>
                <c:pt idx="29">
                  <c:v>48.418037178062065</c:v>
                </c:pt>
                <c:pt idx="30">
                  <c:v>49.668390513243999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672-544C-8593-6D38A3905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7436800"/>
        <c:axId val="1853584704"/>
      </c:scatterChart>
      <c:valAx>
        <c:axId val="1887436800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3584704"/>
        <c:crossesAt val="-20"/>
        <c:crossBetween val="midCat"/>
      </c:valAx>
      <c:valAx>
        <c:axId val="1853584704"/>
        <c:scaling>
          <c:orientation val="minMax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7436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Light Intensity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numRef>
              <c:f>Sheet1!$A$2:$A$52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0</c:v>
                </c:pt>
                <c:pt idx="1">
                  <c:v>6.7473807069415344</c:v>
                </c:pt>
                <c:pt idx="2">
                  <c:v>11.985638465105076</c:v>
                </c:pt>
                <c:pt idx="3">
                  <c:v>15.73012523130771</c:v>
                </c:pt>
                <c:pt idx="4">
                  <c:v>18.03152110302635</c:v>
                </c:pt>
                <c:pt idx="5">
                  <c:v>18.979692387111726</c:v>
                </c:pt>
                <c:pt idx="6">
                  <c:v>18.703030998826023</c:v>
                </c:pt>
                <c:pt idx="7">
                  <c:v>17.364457886010655</c:v>
                </c:pt>
                <c:pt idx="8">
                  <c:v>15.154957113761355</c:v>
                </c:pt>
                <c:pt idx="9">
                  <c:v>12.285366266651387</c:v>
                </c:pt>
                <c:pt idx="10">
                  <c:v>8.9770821615593519</c:v>
                </c:pt>
                <c:pt idx="11">
                  <c:v>5.4522998864618799</c:v>
                </c:pt>
                <c:pt idx="12">
                  <c:v>1.9243637462709131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40-9445-B079-62CEF09B6AF8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Sheet1!$A$2:$A$52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Sheet1!$E$2:$E$22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-1.4112408851753244</c:v>
                </c:pt>
                <c:pt idx="14">
                  <c:v>-4.3847903461202478</c:v>
                </c:pt>
                <c:pt idx="15">
                  <c:v>-6.8587358249081234</c:v>
                </c:pt>
                <c:pt idx="16">
                  <c:v>-8.7323364843222464</c:v>
                </c:pt>
                <c:pt idx="17">
                  <c:v>-9.9443262025398198</c:v>
                </c:pt>
                <c:pt idx="18">
                  <c:v>-10.473536974983183</c:v>
                </c:pt>
                <c:pt idx="19">
                  <c:v>-10.337511610090118</c:v>
                </c:pt>
                <c:pt idx="20">
                  <c:v>-9.5892427466313848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40-9445-B079-62CEF09B6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7436800"/>
        <c:axId val="1853584704"/>
      </c:areaChart>
      <c:catAx>
        <c:axId val="1887436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Time (sec)</a:t>
                </a:r>
              </a:p>
            </c:rich>
          </c:tx>
          <c:layout>
            <c:manualLayout>
              <c:xMode val="edge"/>
              <c:yMode val="edge"/>
              <c:x val="0.4534091571886848"/>
              <c:y val="0.78606593170277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3584704"/>
        <c:crosses val="autoZero"/>
        <c:auto val="1"/>
        <c:lblAlgn val="ctr"/>
        <c:lblOffset val="100"/>
        <c:tickLblSkip val="10"/>
        <c:noMultiLvlLbl val="0"/>
      </c:catAx>
      <c:valAx>
        <c:axId val="185358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Error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7436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Light Intensity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Sheet1!$F$2:$F$22</c:f>
              <c:numCache>
                <c:formatCode>General</c:formatCode>
                <c:ptCount val="21"/>
                <c:pt idx="0">
                  <c:v>0</c:v>
                </c:pt>
                <c:pt idx="1">
                  <c:v>6.7473807069415344</c:v>
                </c:pt>
                <c:pt idx="2">
                  <c:v>18.73301917204661</c:v>
                </c:pt>
                <c:pt idx="3">
                  <c:v>34.46314440335432</c:v>
                </c:pt>
                <c:pt idx="4">
                  <c:v>52.49466550638067</c:v>
                </c:pt>
                <c:pt idx="5">
                  <c:v>71.474357893492396</c:v>
                </c:pt>
                <c:pt idx="6">
                  <c:v>90.177388892318419</c:v>
                </c:pt>
                <c:pt idx="7">
                  <c:v>107.54184677832907</c:v>
                </c:pt>
                <c:pt idx="8">
                  <c:v>122.69680389209043</c:v>
                </c:pt>
                <c:pt idx="9">
                  <c:v>134.98217015874181</c:v>
                </c:pt>
                <c:pt idx="10">
                  <c:v>143.95925232030118</c:v>
                </c:pt>
                <c:pt idx="11">
                  <c:v>149.41155220676305</c:v>
                </c:pt>
                <c:pt idx="12">
                  <c:v>151.33591595303398</c:v>
                </c:pt>
                <c:pt idx="13">
                  <c:v>149.92467506785866</c:v>
                </c:pt>
                <c:pt idx="14">
                  <c:v>145.53988472173842</c:v>
                </c:pt>
                <c:pt idx="15">
                  <c:v>138.68114889683028</c:v>
                </c:pt>
                <c:pt idx="16">
                  <c:v>129.94881241250803</c:v>
                </c:pt>
                <c:pt idx="17">
                  <c:v>120.00448620996821</c:v>
                </c:pt>
                <c:pt idx="18">
                  <c:v>109.53094923498503</c:v>
                </c:pt>
                <c:pt idx="19">
                  <c:v>99.193437624894912</c:v>
                </c:pt>
                <c:pt idx="20">
                  <c:v>89.604194878263527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BC0-6C4D-A4A4-306808B39F67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Sheet1!$A$22:$A$52</c:f>
              <c:numCache>
                <c:formatCode>General</c:formatCode>
                <c:ptCount val="3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</c:numCache>
            </c:numRef>
          </c:xVal>
          <c:yVal>
            <c:numRef>
              <c:f>Sheet1!$F$22:$F$52</c:f>
              <c:numCache>
                <c:formatCode>General</c:formatCode>
                <c:ptCount val="31"/>
                <c:pt idx="0">
                  <c:v>89.604194878263527</c:v>
                </c:pt>
                <c:pt idx="1">
                  <c:v>81.291925587038435</c:v>
                </c:pt>
                <c:pt idx="2">
                  <c:v>74.677485034816016</c:v>
                </c:pt>
                <c:pt idx="3">
                  <c:v>70.056766148459118</c:v>
                </c:pt>
                <c:pt idx="4">
                  <c:v>67.591335281997999</c:v>
                </c:pt>
                <c:pt idx="5">
                  <c:v>67.306941997304648</c:v>
                </c:pt>
                <c:pt idx="6">
                  <c:v>69.099608564703118</c:v>
                </c:pt>
                <c:pt idx="7">
                  <c:v>72.748614568329742</c:v>
                </c:pt>
                <c:pt idx="8">
                  <c:v>77.935350874004399</c:v>
                </c:pt>
                <c:pt idx="9">
                  <c:v>84.266742251015984</c:v>
                </c:pt>
                <c:pt idx="10">
                  <c:v>91.301742076826528</c:v>
                </c:pt>
                <c:pt idx="11">
                  <c:v>98.579294119103423</c:v>
                </c:pt>
                <c:pt idx="12">
                  <c:v>105.64613873784187</c:v>
                </c:pt>
                <c:pt idx="13">
                  <c:v>112.08291229765122</c:v>
                </c:pt>
                <c:pt idx="14">
                  <c:v>117.5271426109932</c:v>
                </c:pt>
                <c:pt idx="15">
                  <c:v>121.69196896935448</c:v>
                </c:pt>
                <c:pt idx="16">
                  <c:v>124.37969822093115</c:v>
                </c:pt>
                <c:pt idx="17">
                  <c:v>125.48963110633817</c:v>
                </c:pt>
                <c:pt idx="18">
                  <c:v>125.01993660345187</c:v>
                </c:pt>
                <c:pt idx="19">
                  <c:v>123.06369664249917</c:v>
                </c:pt>
                <c:pt idx="20">
                  <c:v>119.79956997716295</c:v>
                </c:pt>
                <c:pt idx="21">
                  <c:v>115.47781450419356</c:v>
                </c:pt>
                <c:pt idx="22">
                  <c:v>110.40264665820315</c:v>
                </c:pt>
                <c:pt idx="23">
                  <c:v>104.91209268884083</c:v>
                </c:pt>
                <c:pt idx="24">
                  <c:v>99.356591541336911</c:v>
                </c:pt>
                <c:pt idx="25">
                  <c:v>94.07763882763912</c:v>
                </c:pt>
                <c:pt idx="26">
                  <c:v>89.387716463236828</c:v>
                </c:pt>
                <c:pt idx="27">
                  <c:v>85.552637643093817</c:v>
                </c:pt>
                <c:pt idx="28">
                  <c:v>82.777260481022608</c:v>
                </c:pt>
                <c:pt idx="29">
                  <c:v>81.195297659084673</c:v>
                </c:pt>
                <c:pt idx="30">
                  <c:v>80.863688172328665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BC0-6C4D-A4A4-306808B39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7436800"/>
        <c:axId val="1853584704"/>
      </c:scatterChart>
      <c:valAx>
        <c:axId val="1887436800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3584704"/>
        <c:crosses val="autoZero"/>
        <c:crossBetween val="midCat"/>
      </c:valAx>
      <c:valAx>
        <c:axId val="185358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Integral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7436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Light Intensity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2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3D36-EE42-95D1-4083D067CAF1}"/>
              </c:ext>
            </c:extLst>
          </c:dPt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0</c:v>
                </c:pt>
                <c:pt idx="1">
                  <c:v>6.7473807069415344</c:v>
                </c:pt>
                <c:pt idx="2">
                  <c:v>11.985638465105076</c:v>
                </c:pt>
                <c:pt idx="3">
                  <c:v>15.73012523130771</c:v>
                </c:pt>
                <c:pt idx="4">
                  <c:v>18.03152110302635</c:v>
                </c:pt>
                <c:pt idx="5">
                  <c:v>18.979692387111726</c:v>
                </c:pt>
                <c:pt idx="6">
                  <c:v>18.703030998826023</c:v>
                </c:pt>
                <c:pt idx="7">
                  <c:v>17.364457886010655</c:v>
                </c:pt>
                <c:pt idx="8">
                  <c:v>15.154957113761355</c:v>
                </c:pt>
                <c:pt idx="9">
                  <c:v>12.285366266651387</c:v>
                </c:pt>
                <c:pt idx="10">
                  <c:v>8.9770821615593519</c:v>
                </c:pt>
                <c:pt idx="11">
                  <c:v>5.4522998864618799</c:v>
                </c:pt>
                <c:pt idx="12">
                  <c:v>1.9243637462709131</c:v>
                </c:pt>
                <c:pt idx="13">
                  <c:v>-1.4112408851753244</c:v>
                </c:pt>
                <c:pt idx="14">
                  <c:v>-4.3847903461202478</c:v>
                </c:pt>
                <c:pt idx="15">
                  <c:v>-6.8587358249081234</c:v>
                </c:pt>
                <c:pt idx="16">
                  <c:v>-8.7323364843222464</c:v>
                </c:pt>
                <c:pt idx="17">
                  <c:v>-9.9443262025398198</c:v>
                </c:pt>
                <c:pt idx="18">
                  <c:v>-10.473536974983183</c:v>
                </c:pt>
                <c:pt idx="19">
                  <c:v>-10.337511610090118</c:v>
                </c:pt>
                <c:pt idx="20">
                  <c:v>-9.5892427466313848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D36-EE42-95D1-4083D067CAF1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3D36-EE42-95D1-4083D067CAF1}"/>
              </c:ext>
            </c:extLst>
          </c:dPt>
          <c:xVal>
            <c:numRef>
              <c:f>Sheet1!$A$22:$A$52</c:f>
              <c:numCache>
                <c:formatCode>General</c:formatCode>
                <c:ptCount val="3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</c:numCache>
            </c:numRef>
          </c:xVal>
          <c:yVal>
            <c:numRef>
              <c:f>Sheet1!$C$22:$C$52</c:f>
              <c:numCache>
                <c:formatCode>General</c:formatCode>
                <c:ptCount val="31"/>
                <c:pt idx="0">
                  <c:v>-9.5892427466313848</c:v>
                </c:pt>
                <c:pt idx="1">
                  <c:v>-8.3122692912250855</c:v>
                </c:pt>
                <c:pt idx="2">
                  <c:v>-6.6144405522224261</c:v>
                </c:pt>
                <c:pt idx="3">
                  <c:v>-4.6207188863568973</c:v>
                </c:pt>
                <c:pt idx="4">
                  <c:v>-2.4654308664611122</c:v>
                </c:pt>
                <c:pt idx="5">
                  <c:v>-0.28439328469334413</c:v>
                </c:pt>
                <c:pt idx="6">
                  <c:v>1.792666567398463</c:v>
                </c:pt>
                <c:pt idx="7">
                  <c:v>3.6490060036266314</c:v>
                </c:pt>
                <c:pt idx="8">
                  <c:v>5.1867363056746498</c:v>
                </c:pt>
                <c:pt idx="9">
                  <c:v>6.3313913770115846</c:v>
                </c:pt>
                <c:pt idx="10">
                  <c:v>7.0349998258105444</c:v>
                </c:pt>
                <c:pt idx="11">
                  <c:v>7.2775520422768949</c:v>
                </c:pt>
                <c:pt idx="12">
                  <c:v>7.0668446187384433</c:v>
                </c:pt>
                <c:pt idx="13">
                  <c:v>6.4367735598093532</c:v>
                </c:pt>
                <c:pt idx="14">
                  <c:v>5.4442303133419756</c:v>
                </c:pt>
                <c:pt idx="15">
                  <c:v>4.1648263583612817</c:v>
                </c:pt>
                <c:pt idx="16">
                  <c:v>2.6877292515766698</c:v>
                </c:pt>
                <c:pt idx="17">
                  <c:v>1.1099328854070194</c:v>
                </c:pt>
                <c:pt idx="18">
                  <c:v>-0.46969450288630554</c:v>
                </c:pt>
                <c:pt idx="19">
                  <c:v>-1.9562399609526935</c:v>
                </c:pt>
                <c:pt idx="20">
                  <c:v>-3.2641266653362209</c:v>
                </c:pt>
                <c:pt idx="21">
                  <c:v>-4.3217554729693859</c:v>
                </c:pt>
                <c:pt idx="22">
                  <c:v>-5.075167845990407</c:v>
                </c:pt>
                <c:pt idx="23">
                  <c:v>-5.4905539693623311</c:v>
                </c:pt>
                <c:pt idx="24">
                  <c:v>-5.5555011475039109</c:v>
                </c:pt>
                <c:pt idx="25">
                  <c:v>-5.278952713697791</c:v>
                </c:pt>
                <c:pt idx="26">
                  <c:v>-4.6899223644022925</c:v>
                </c:pt>
                <c:pt idx="27">
                  <c:v>-3.8350788201430035</c:v>
                </c:pt>
                <c:pt idx="28">
                  <c:v>-2.7753771620712158</c:v>
                </c:pt>
                <c:pt idx="29">
                  <c:v>-1.5819628219379354</c:v>
                </c:pt>
                <c:pt idx="30">
                  <c:v>-0.3316094867560011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D36-EE42-95D1-4083D067C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7436800"/>
        <c:axId val="1853584704"/>
      </c:scatterChart>
      <c:valAx>
        <c:axId val="1887436800"/>
        <c:scaling>
          <c:orientation val="minMax"/>
          <c:max val="30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3584704"/>
        <c:crosses val="autoZero"/>
        <c:crossBetween val="midCat"/>
        <c:majorUnit val="10"/>
      </c:valAx>
      <c:valAx>
        <c:axId val="1853584704"/>
        <c:scaling>
          <c:orientation val="minMax"/>
          <c:max val="15"/>
          <c:min val="-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Error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7436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Light Intensity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Sheet1!$G$2:$G$22</c:f>
              <c:numCache>
                <c:formatCode>General</c:formatCode>
                <c:ptCount val="21"/>
                <c:pt idx="0">
                  <c:v>0</c:v>
                </c:pt>
                <c:pt idx="1">
                  <c:v>6.7473807069415344</c:v>
                </c:pt>
                <c:pt idx="2">
                  <c:v>5.2382577581635417</c:v>
                </c:pt>
                <c:pt idx="3">
                  <c:v>3.744486766202634</c:v>
                </c:pt>
                <c:pt idx="4">
                  <c:v>2.3013958717186398</c:v>
                </c:pt>
                <c:pt idx="5">
                  <c:v>0.94817128408537599</c:v>
                </c:pt>
                <c:pt idx="6">
                  <c:v>-0.27666138828570297</c:v>
                </c:pt>
                <c:pt idx="7">
                  <c:v>-1.3385731128153679</c:v>
                </c:pt>
                <c:pt idx="8">
                  <c:v>-2.2095007722492994</c:v>
                </c:pt>
                <c:pt idx="9">
                  <c:v>-2.8695908471099685</c:v>
                </c:pt>
                <c:pt idx="10">
                  <c:v>-3.3082841050920351</c:v>
                </c:pt>
                <c:pt idx="11">
                  <c:v>-3.524782275097472</c:v>
                </c:pt>
                <c:pt idx="12">
                  <c:v>-3.5279361401909668</c:v>
                </c:pt>
                <c:pt idx="13">
                  <c:v>-3.3356046314462375</c:v>
                </c:pt>
                <c:pt idx="14">
                  <c:v>-2.9735494609449233</c:v>
                </c:pt>
                <c:pt idx="15">
                  <c:v>-2.4739454787878756</c:v>
                </c:pt>
                <c:pt idx="16">
                  <c:v>-1.873600659414123</c:v>
                </c:pt>
                <c:pt idx="17">
                  <c:v>-1.2119897182175734</c:v>
                </c:pt>
                <c:pt idx="18">
                  <c:v>-0.52921077244336345</c:v>
                </c:pt>
                <c:pt idx="19">
                  <c:v>0.13602536489306516</c:v>
                </c:pt>
                <c:pt idx="20">
                  <c:v>0.74826886345873334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52C-E444-88FE-B6F83B2ED185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Sheet1!$A$22:$A$52</c:f>
              <c:numCache>
                <c:formatCode>General</c:formatCode>
                <c:ptCount val="3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</c:numCache>
            </c:numRef>
          </c:xVal>
          <c:yVal>
            <c:numRef>
              <c:f>Sheet1!$G$22:$G$52</c:f>
              <c:numCache>
                <c:formatCode>General</c:formatCode>
                <c:ptCount val="31"/>
                <c:pt idx="0">
                  <c:v>0.74826886345873334</c:v>
                </c:pt>
                <c:pt idx="1">
                  <c:v>1.2769734554062993</c:v>
                </c:pt>
                <c:pt idx="2">
                  <c:v>1.6978287390026594</c:v>
                </c:pt>
                <c:pt idx="3">
                  <c:v>1.9937216658655288</c:v>
                </c:pt>
                <c:pt idx="4">
                  <c:v>2.1552880198957851</c:v>
                </c:pt>
                <c:pt idx="5">
                  <c:v>2.1810375817677681</c:v>
                </c:pt>
                <c:pt idx="6">
                  <c:v>2.0770598520918071</c:v>
                </c:pt>
                <c:pt idx="7">
                  <c:v>1.8563394362281684</c:v>
                </c:pt>
                <c:pt idx="8">
                  <c:v>1.5377303020480184</c:v>
                </c:pt>
                <c:pt idx="9">
                  <c:v>1.1446550713369348</c:v>
                </c:pt>
                <c:pt idx="10">
                  <c:v>0.70360844879895978</c:v>
                </c:pt>
                <c:pt idx="11">
                  <c:v>0.2425522164663505</c:v>
                </c:pt>
                <c:pt idx="12">
                  <c:v>-0.21070742353845162</c:v>
                </c:pt>
                <c:pt idx="13">
                  <c:v>-0.6300710589290901</c:v>
                </c:pt>
                <c:pt idx="14">
                  <c:v>-0.99254324646737757</c:v>
                </c:pt>
                <c:pt idx="15">
                  <c:v>-1.2794039549806939</c:v>
                </c:pt>
                <c:pt idx="16">
                  <c:v>-1.4770971067846119</c:v>
                </c:pt>
                <c:pt idx="17">
                  <c:v>-1.5777963661696504</c:v>
                </c:pt>
                <c:pt idx="18">
                  <c:v>-1.5796273882933249</c:v>
                </c:pt>
                <c:pt idx="19">
                  <c:v>-1.4865454580663879</c:v>
                </c:pt>
                <c:pt idx="20">
                  <c:v>-1.3078867043835274</c:v>
                </c:pt>
                <c:pt idx="21">
                  <c:v>-1.057628807633165</c:v>
                </c:pt>
                <c:pt idx="22">
                  <c:v>-0.75341237302102115</c:v>
                </c:pt>
                <c:pt idx="23">
                  <c:v>-0.41538612337192404</c:v>
                </c:pt>
                <c:pt idx="24">
                  <c:v>-6.4947178141579798E-2</c:v>
                </c:pt>
                <c:pt idx="25">
                  <c:v>0.27654843380611993</c:v>
                </c:pt>
                <c:pt idx="26">
                  <c:v>0.58903034929549847</c:v>
                </c:pt>
                <c:pt idx="27">
                  <c:v>0.85484354425928899</c:v>
                </c:pt>
                <c:pt idx="28">
                  <c:v>1.0597016580717877</c:v>
                </c:pt>
                <c:pt idx="29">
                  <c:v>1.1934143401332804</c:v>
                </c:pt>
                <c:pt idx="30">
                  <c:v>1.2503533351819343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52C-E444-88FE-B6F83B2ED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7436800"/>
        <c:axId val="1853584704"/>
      </c:scatterChart>
      <c:valAx>
        <c:axId val="1887436800"/>
        <c:scaling>
          <c:orientation val="minMax"/>
          <c:max val="30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3584704"/>
        <c:crosses val="autoZero"/>
        <c:crossBetween val="midCat"/>
        <c:majorUnit val="10"/>
      </c:valAx>
      <c:valAx>
        <c:axId val="185358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Derivative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7436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F7450-66A6-314E-80EC-D1235370C4B8}" type="datetimeFigureOut">
              <a:rPr lang="en-US" smtClean="0"/>
              <a:t>7/18/19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56F0F-B18A-124E-8641-7E60A0714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4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87B5-B109-DE40-9660-9038CB044F6C}" type="datetime1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-1"/>
            <a:ext cx="9144000" cy="19202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0" y="1920240"/>
            <a:ext cx="9144000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55890"/>
            <a:ext cx="8229600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ctr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75497"/>
            <a:ext cx="8229600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329321" y="365291"/>
            <a:ext cx="504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ADVANCED EV3 PROGRAMMING LESSON</a:t>
            </a:r>
          </a:p>
        </p:txBody>
      </p:sp>
      <p:pic>
        <p:nvPicPr>
          <p:cNvPr id="15" name="Picture 14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917" y="473502"/>
            <a:ext cx="2940317" cy="10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57200" y="4012165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4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92100" indent="-292100">
              <a:tabLst/>
              <a:defRPr/>
            </a:lvl1pPr>
            <a:lvl2pPr marL="750888" indent="-293688">
              <a:tabLst/>
              <a:defRPr/>
            </a:lvl2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6E25-C545-E84C-88B2-0EF863BA9065}" type="datetime1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15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5075171"/>
            <a:ext cx="9143999" cy="17828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4937760"/>
            <a:ext cx="9144000" cy="137411"/>
            <a:chOff x="284163" y="1577847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08C4-761A-7542-8B62-B3E085D8A6EC}" type="datetime1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30C1C-BCCC-664E-9FE7-5455AC9E6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0479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8" name="Rectangle 1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5FB5-D205-9C49-B549-7E2B037B7AF2}" type="datetime1">
              <a:rPr lang="en-US" smtClean="0"/>
              <a:t>7/18/19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4163" y="1577847"/>
            <a:ext cx="1600200" cy="1374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1885174" y="1577847"/>
            <a:ext cx="2743200" cy="1374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626864" y="1577847"/>
            <a:ext cx="4233672" cy="1374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144741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21" name="Rectangle 20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027F-CF13-2C41-835D-A93796FDB1C4}" type="datetime1">
              <a:rPr lang="en-US" smtClean="0"/>
              <a:t>7/18/19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5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7" name="Rectangle 16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8718-EB22-8A47-A9E1-5729B3B20D73}" type="datetime1">
              <a:rPr lang="en-US" smtClean="0"/>
              <a:t>7/18/19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5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324A-0599-974C-94D9-C4D2C6BEF542}" type="datetime1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799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 rot="5400000">
            <a:off x="5257800" y="2965449"/>
            <a:ext cx="6858000" cy="9144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9924" y="6437032"/>
            <a:ext cx="2133600" cy="365125"/>
          </a:xfrm>
        </p:spPr>
        <p:txBody>
          <a:bodyPr/>
          <a:lstStyle/>
          <a:p>
            <a:fld id="{0C1BF5B4-1E96-CC4E-A5EE-218F3E7AE37A}" type="datetime1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7031" y="6439714"/>
            <a:ext cx="630621" cy="359760"/>
          </a:xfrm>
        </p:spPr>
        <p:txBody>
          <a:bodyPr/>
          <a:lstStyle/>
          <a:p>
            <a:fld id="{B5F30C1C-BCCC-664E-9FE7-5455AC9E6D5D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4753323" y="3358675"/>
            <a:ext cx="6861177" cy="137475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4301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08C4-761A-7542-8B62-B3E085D8A6EC}" type="datetime1">
              <a:rPr lang="en-US" smtClean="0"/>
              <a:t>7/18/19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9698" y="1554163"/>
            <a:ext cx="8737927" cy="4741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55778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163" y="1818870"/>
            <a:ext cx="8574087" cy="4307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84041" y="6434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2AD08C4-761A-7542-8B62-B3E085D8A6EC}" type="datetime1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© 2019 EV3Lessons.com, Last edit 07/10/2019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887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915" y="6439714"/>
            <a:ext cx="630621" cy="3597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B5F30C1C-BCCC-664E-9FE7-5455AC9E6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8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</p:sldLayoutIdLst>
  <p:hf hdr="0" dt="0"/>
  <p:txStyles>
    <p:titleStyle>
      <a:lvl1pPr marL="231775" indent="3175" algn="l" defTabSz="914400" rtl="0" eaLnBrk="1" latinLnBrk="0" hangingPunct="1">
        <a:spcBef>
          <a:spcPct val="0"/>
        </a:spcBef>
        <a:buNone/>
        <a:tabLst/>
        <a:defRPr sz="42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33363" indent="-233363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tabLst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92150" indent="-23495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tabLst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6175" indent="-2317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tabLst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93838" indent="-233363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tabLst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35150" indent="-227013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tabLst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F681-0390-9047-867E-BD4509D0A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PID Line Follower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32CB0C-3BB6-B340-9444-A0936DCE81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459013" y="4560129"/>
            <a:ext cx="2225974" cy="13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7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E2417-072A-0248-84EE-01B68F49E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50838" indent="-350838">
              <a:buFont typeface="+mj-lt"/>
              <a:buAutoNum type="arabicPeriod"/>
            </a:pPr>
            <a:r>
              <a:rPr lang="en-US" dirty="0"/>
              <a:t>Take a new light sensor reading</a:t>
            </a:r>
          </a:p>
          <a:p>
            <a:pPr marL="350838" indent="-350838">
              <a:buFont typeface="+mj-lt"/>
              <a:buAutoNum type="arabicPeriod"/>
            </a:pPr>
            <a:r>
              <a:rPr lang="en-US" dirty="0"/>
              <a:t>Compute the “error”</a:t>
            </a:r>
          </a:p>
          <a:p>
            <a:pPr marL="350838" indent="-350838">
              <a:buFont typeface="+mj-lt"/>
              <a:buAutoNum type="arabicPeriod"/>
            </a:pPr>
            <a:r>
              <a:rPr lang="en-US" dirty="0"/>
              <a:t>Scale error to determine contribution to steering update (proportional control)</a:t>
            </a:r>
          </a:p>
          <a:p>
            <a:pPr marL="350838" indent="-350838">
              <a:buFont typeface="+mj-lt"/>
              <a:buAutoNum type="arabicPeriod"/>
            </a:pPr>
            <a:r>
              <a:rPr lang="en-US" dirty="0"/>
              <a:t>Use error to update integral (sum of all past errors)</a:t>
            </a:r>
          </a:p>
          <a:p>
            <a:pPr marL="350838" indent="-350838">
              <a:buFont typeface="+mj-lt"/>
              <a:buAutoNum type="arabicPeriod"/>
            </a:pPr>
            <a:r>
              <a:rPr lang="en-US" dirty="0"/>
              <a:t>Scale integral to determine contribution to steering update (integral control)</a:t>
            </a:r>
          </a:p>
          <a:p>
            <a:pPr marL="350838" indent="-350838">
              <a:buFont typeface="+mj-lt"/>
              <a:buAutoNum type="arabicPeriod"/>
            </a:pPr>
            <a:r>
              <a:rPr lang="en-US" dirty="0"/>
              <a:t>Use error to update derivative (difference from last error)</a:t>
            </a:r>
          </a:p>
          <a:p>
            <a:pPr marL="350838" indent="-350838">
              <a:buFont typeface="+mj-lt"/>
              <a:buAutoNum type="arabicPeriod"/>
            </a:pPr>
            <a:r>
              <a:rPr lang="en-US" dirty="0"/>
              <a:t>Scale derivative to determine contribution to steering update (derivative control)</a:t>
            </a:r>
          </a:p>
          <a:p>
            <a:pPr marL="350838" indent="-350838">
              <a:buFont typeface="+mj-lt"/>
              <a:buAutoNum type="arabicPeriod"/>
            </a:pPr>
            <a:r>
              <a:rPr lang="en-US" dirty="0"/>
              <a:t>Combine P, I, and D feedback and steer robot</a:t>
            </a:r>
          </a:p>
          <a:p>
            <a:pPr marL="557213" indent="-557213">
              <a:buFont typeface="+mj-lt"/>
              <a:buAutoNum type="arabicPeriod"/>
            </a:pPr>
            <a:endParaRPr lang="en-US" dirty="0"/>
          </a:p>
          <a:p>
            <a:pPr marL="557213" indent="-557213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3BA66-84AE-8545-B3E0-7EC436415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BD8E5-5934-7C4D-ADF0-E0E23F42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4512D-FB62-CB43-BB5F-61172570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</p:spTree>
    <p:extLst>
      <p:ext uri="{BB962C8B-B14F-4D97-AF65-F5344CB8AC3E}">
        <p14:creationId xmlns:p14="http://schemas.microsoft.com/office/powerpoint/2010/main" val="355445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B196EE-284E-FF4B-A106-C12471BAC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same as the proportional control code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2DF4AB-32A8-3F4B-AE16-2A75515FF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9C18F-2440-BB4F-BF78-077BF37A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8652A-AFF8-E44D-B98E-2E83AEEAA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- Proportional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34661-28ED-534B-8591-C6393E189584}"/>
              </a:ext>
            </a:extLst>
          </p:cNvPr>
          <p:cNvSpPr txBox="1"/>
          <p:nvPr/>
        </p:nvSpPr>
        <p:spPr>
          <a:xfrm>
            <a:off x="1218858" y="3428999"/>
            <a:ext cx="35952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Error = distance from line = reading - target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04D0D-C4C1-3241-99B0-DD3668C43AEF}"/>
              </a:ext>
            </a:extLst>
          </p:cNvPr>
          <p:cNvSpPr txBox="1"/>
          <p:nvPr/>
        </p:nvSpPr>
        <p:spPr>
          <a:xfrm>
            <a:off x="5386493" y="3186625"/>
            <a:ext cx="27279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Correction (</a:t>
            </a:r>
            <a:r>
              <a:rPr lang="en-US" sz="1350" dirty="0" err="1"/>
              <a:t>P_fix</a:t>
            </a:r>
            <a:r>
              <a:rPr lang="en-US" sz="1350" dirty="0"/>
              <a:t>) = Error scaled by proportional constant (</a:t>
            </a:r>
            <a:r>
              <a:rPr lang="en-US" sz="1350" dirty="0" err="1"/>
              <a:t>K</a:t>
            </a:r>
            <a:r>
              <a:rPr lang="en-US" sz="1350" baseline="-25000" dirty="0" err="1"/>
              <a:t>p</a:t>
            </a:r>
            <a:r>
              <a:rPr lang="en-US" sz="1350" dirty="0"/>
              <a:t>) = 0.5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125067-49E9-2742-ACF6-6CF03E9E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69" y="3840133"/>
            <a:ext cx="6948673" cy="122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1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7832509-7C89-E94B-ACC1-983D214C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986439"/>
            <a:ext cx="8238707" cy="14425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section calculates the integral. It adds the current error to a variable that has the sum of all the previous errors. </a:t>
            </a:r>
          </a:p>
          <a:p>
            <a:r>
              <a:rPr lang="en-US" dirty="0"/>
              <a:t>The scaling constant is usually small since Integral can be large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2CFE3-7F11-554D-B9C9-70CC0A9F7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30EA66-4C19-4547-BF97-D9704DE2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t>12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ECA48-28F2-1949-BCAC-C8BFB46DD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- Integral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9AC8F7-BA04-7344-B9C0-519B190D6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60" y="3820391"/>
            <a:ext cx="7448550" cy="1295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052168-CB6E-F74E-B6E2-DDEAC1F1D47E}"/>
              </a:ext>
            </a:extLst>
          </p:cNvPr>
          <p:cNvSpPr txBox="1"/>
          <p:nvPr/>
        </p:nvSpPr>
        <p:spPr>
          <a:xfrm>
            <a:off x="659066" y="3598900"/>
            <a:ext cx="45518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Integral = sum of all past errors = last integral + newest error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0A8A71-A22C-1645-87BA-E7E1AB925975}"/>
              </a:ext>
            </a:extLst>
          </p:cNvPr>
          <p:cNvSpPr txBox="1"/>
          <p:nvPr/>
        </p:nvSpPr>
        <p:spPr>
          <a:xfrm>
            <a:off x="5584877" y="3412033"/>
            <a:ext cx="27279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Correction (</a:t>
            </a:r>
            <a:r>
              <a:rPr lang="en-US" sz="1350" dirty="0" err="1"/>
              <a:t>I_fix</a:t>
            </a:r>
            <a:r>
              <a:rPr lang="en-US" sz="1350" dirty="0"/>
              <a:t>) = Integral scaled by proportional constant (K</a:t>
            </a:r>
            <a:r>
              <a:rPr lang="en-US" sz="1350" baseline="-25000" dirty="0"/>
              <a:t>i</a:t>
            </a:r>
            <a:r>
              <a:rPr lang="en-US" sz="1350" dirty="0"/>
              <a:t>) = 0.01</a:t>
            </a:r>
          </a:p>
        </p:txBody>
      </p:sp>
    </p:spTree>
    <p:extLst>
      <p:ext uri="{BB962C8B-B14F-4D97-AF65-F5344CB8AC3E}">
        <p14:creationId xmlns:p14="http://schemas.microsoft.com/office/powerpoint/2010/main" val="400188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70B9A07B-11EA-5D42-9266-89AF2BB8D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986439"/>
            <a:ext cx="8238707" cy="890111"/>
          </a:xfrm>
        </p:spPr>
        <p:txBody>
          <a:bodyPr>
            <a:normAutofit/>
          </a:bodyPr>
          <a:lstStyle/>
          <a:p>
            <a:r>
              <a:rPr lang="en-US" sz="2100" dirty="0"/>
              <a:t>This section of code calculates the derivative. It subtracts the current error from the past error to find the change in error.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424A51-3DA4-424B-A074-D9B8E4096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D6726-EC47-524C-9A9C-E03BAED2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55F3B-2D7E-F442-80BD-4DF17A1A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- Derivative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68AF98-4BB7-4D46-86FC-0D012440DD3B}"/>
              </a:ext>
            </a:extLst>
          </p:cNvPr>
          <p:cNvSpPr txBox="1"/>
          <p:nvPr/>
        </p:nvSpPr>
        <p:spPr>
          <a:xfrm>
            <a:off x="457201" y="4135700"/>
            <a:ext cx="672242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Derivative 	= rate of change of error</a:t>
            </a:r>
          </a:p>
          <a:p>
            <a:r>
              <a:rPr lang="en-US" sz="1350" dirty="0"/>
              <a:t>	= current error – last error</a:t>
            </a:r>
          </a:p>
          <a:p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24A8D4-DC8D-414B-A1A1-F689D4C38883}"/>
              </a:ext>
            </a:extLst>
          </p:cNvPr>
          <p:cNvSpPr txBox="1"/>
          <p:nvPr/>
        </p:nvSpPr>
        <p:spPr>
          <a:xfrm>
            <a:off x="5584877" y="4114037"/>
            <a:ext cx="31019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Correction (</a:t>
            </a:r>
            <a:r>
              <a:rPr lang="en-US" sz="1350" dirty="0" err="1"/>
              <a:t>D_fix</a:t>
            </a:r>
            <a:r>
              <a:rPr lang="en-US" sz="1350" dirty="0"/>
              <a:t>) = Derivative scaled by proportional constant (</a:t>
            </a:r>
            <a:r>
              <a:rPr lang="en-US" sz="1350" dirty="0" err="1"/>
              <a:t>K</a:t>
            </a:r>
            <a:r>
              <a:rPr lang="en-US" sz="1350" baseline="-25000" dirty="0" err="1"/>
              <a:t>d</a:t>
            </a:r>
            <a:r>
              <a:rPr lang="en-US" sz="1350" dirty="0"/>
              <a:t>) = 4.0</a:t>
            </a:r>
          </a:p>
        </p:txBody>
      </p:sp>
      <p:pic>
        <p:nvPicPr>
          <p:cNvPr id="9" name="Picture 8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96030D50-289C-C248-BF94-F52481D6B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91" y="4663755"/>
            <a:ext cx="8305800" cy="1314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87E6EC-E511-7540-A31E-AC8D03015173}"/>
              </a:ext>
            </a:extLst>
          </p:cNvPr>
          <p:cNvSpPr txBox="1"/>
          <p:nvPr/>
        </p:nvSpPr>
        <p:spPr>
          <a:xfrm>
            <a:off x="7170517" y="4763707"/>
            <a:ext cx="269111" cy="219291"/>
          </a:xfrm>
          <a:prstGeom prst="rect">
            <a:avLst/>
          </a:prstGeom>
          <a:solidFill>
            <a:srgbClr val="E9E9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25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633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6FA2ADF-E0D6-A041-88E0-B3F869B0D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986438"/>
            <a:ext cx="8238707" cy="1749094"/>
          </a:xfrm>
        </p:spPr>
        <p:txBody>
          <a:bodyPr>
            <a:normAutofit/>
          </a:bodyPr>
          <a:lstStyle/>
          <a:p>
            <a:r>
              <a:rPr lang="en-US" dirty="0"/>
              <a:t>Each of the components have already been scaled. At this point we can simply add them together.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DDB7F-1B76-E747-8DFB-18152F6B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48BDE7-4604-6044-9FA1-738610FAF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4DF29-AFEB-6541-873F-14091C7D7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pic>
        <p:nvPicPr>
          <p:cNvPr id="13" name="Picture 1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FF7B1037-1A3E-0044-87DB-C1296DFAD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077" y="3901517"/>
            <a:ext cx="6438900" cy="1352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6C3A10-545E-0B46-B715-E1ED1D8710BF}"/>
              </a:ext>
            </a:extLst>
          </p:cNvPr>
          <p:cNvSpPr txBox="1"/>
          <p:nvPr/>
        </p:nvSpPr>
        <p:spPr>
          <a:xfrm>
            <a:off x="1207077" y="3465718"/>
            <a:ext cx="427932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Add the three fixes for P, I, and D together. This will compute the final correction</a:t>
            </a:r>
          </a:p>
          <a:p>
            <a:endParaRPr 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8F50BC-78AA-F54B-A84C-A8BA460539CA}"/>
              </a:ext>
            </a:extLst>
          </p:cNvPr>
          <p:cNvSpPr txBox="1"/>
          <p:nvPr/>
        </p:nvSpPr>
        <p:spPr>
          <a:xfrm>
            <a:off x="5125199" y="3475886"/>
            <a:ext cx="261530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Apply the correction the the steering of a move steering block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25425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03BF9FA-538C-D643-A6D2-6C972D90F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986439"/>
            <a:ext cx="8238707" cy="813911"/>
          </a:xfrm>
        </p:spPr>
        <p:txBody>
          <a:bodyPr>
            <a:noAutofit/>
          </a:bodyPr>
          <a:lstStyle/>
          <a:p>
            <a:r>
              <a:rPr lang="en-US" sz="2100" dirty="0"/>
              <a:t>This is what you get if you put all these parts together. </a:t>
            </a:r>
          </a:p>
          <a:p>
            <a:r>
              <a:rPr lang="en-US" sz="2100" dirty="0"/>
              <a:t>We hope you now understand how PID works a bit better.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ACC767-F690-2B48-B3B2-EB44A221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F738A-32C8-CE4B-A12B-F02A3EE88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8BCB5-E4FB-1743-B265-2FD167AE5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Code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3E0D71-ACD7-444F-BF56-648F13405430}"/>
              </a:ext>
            </a:extLst>
          </p:cNvPr>
          <p:cNvSpPr txBox="1"/>
          <p:nvPr/>
        </p:nvSpPr>
        <p:spPr>
          <a:xfrm>
            <a:off x="861237" y="3678864"/>
            <a:ext cx="3009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Proportional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10B42C-A286-6A45-9C9A-F1F878C41D2F}"/>
              </a:ext>
            </a:extLst>
          </p:cNvPr>
          <p:cNvSpPr txBox="1"/>
          <p:nvPr/>
        </p:nvSpPr>
        <p:spPr>
          <a:xfrm>
            <a:off x="4114800" y="3678864"/>
            <a:ext cx="350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Integral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D914D0-271C-0742-A296-B4E895CF758E}"/>
              </a:ext>
            </a:extLst>
          </p:cNvPr>
          <p:cNvSpPr txBox="1"/>
          <p:nvPr/>
        </p:nvSpPr>
        <p:spPr>
          <a:xfrm>
            <a:off x="566056" y="4554951"/>
            <a:ext cx="400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Derivative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11D33C-D7F5-114A-9571-111582E8240F}"/>
              </a:ext>
            </a:extLst>
          </p:cNvPr>
          <p:cNvSpPr txBox="1"/>
          <p:nvPr/>
        </p:nvSpPr>
        <p:spPr>
          <a:xfrm>
            <a:off x="4824805" y="4554951"/>
            <a:ext cx="31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Putting it all Together</a:t>
            </a:r>
          </a:p>
        </p:txBody>
      </p:sp>
      <p:pic>
        <p:nvPicPr>
          <p:cNvPr id="12" name="Picture 11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B079C689-EB39-2F47-9E1C-15001C79F5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32" y="3439385"/>
            <a:ext cx="8597225" cy="26847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1217AB-585C-034C-9975-CA575FACCDB9}"/>
              </a:ext>
            </a:extLst>
          </p:cNvPr>
          <p:cNvSpPr txBox="1"/>
          <p:nvPr/>
        </p:nvSpPr>
        <p:spPr>
          <a:xfrm>
            <a:off x="1013637" y="3831264"/>
            <a:ext cx="3009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Proportional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D4419A-A2E1-C548-85FB-B20C8445CC35}"/>
              </a:ext>
            </a:extLst>
          </p:cNvPr>
          <p:cNvSpPr txBox="1"/>
          <p:nvPr/>
        </p:nvSpPr>
        <p:spPr>
          <a:xfrm>
            <a:off x="4267200" y="3831264"/>
            <a:ext cx="350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Integral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094B10-977C-6E41-9B68-815E47742454}"/>
              </a:ext>
            </a:extLst>
          </p:cNvPr>
          <p:cNvSpPr txBox="1"/>
          <p:nvPr/>
        </p:nvSpPr>
        <p:spPr>
          <a:xfrm>
            <a:off x="718456" y="4707351"/>
            <a:ext cx="400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Derivative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DAA504-67AA-0B48-8F69-02B82FE130EA}"/>
              </a:ext>
            </a:extLst>
          </p:cNvPr>
          <p:cNvSpPr txBox="1"/>
          <p:nvPr/>
        </p:nvSpPr>
        <p:spPr>
          <a:xfrm>
            <a:off x="4977205" y="4707351"/>
            <a:ext cx="31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Putting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243203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046396A-C69C-1046-A419-035504599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464" y="3932481"/>
            <a:ext cx="8809330" cy="2565318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473870-68F3-3842-AF03-CCBAA437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9668E-2C79-2744-A735-0934BD28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8D74F9-CFF5-B247-BE99-3959E6CA3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2D1D4-5C6D-244B-A0EC-727960FEAE14}"/>
              </a:ext>
            </a:extLst>
          </p:cNvPr>
          <p:cNvSpPr txBox="1"/>
          <p:nvPr/>
        </p:nvSpPr>
        <p:spPr>
          <a:xfrm>
            <a:off x="842278" y="4274945"/>
            <a:ext cx="3009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Proportional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E10464-B200-A744-B0D9-45442C8B4117}"/>
              </a:ext>
            </a:extLst>
          </p:cNvPr>
          <p:cNvSpPr txBox="1"/>
          <p:nvPr/>
        </p:nvSpPr>
        <p:spPr>
          <a:xfrm>
            <a:off x="4095841" y="4274945"/>
            <a:ext cx="350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Integral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6BD9CE-6AE8-E14C-ACBB-EFADF12F29F9}"/>
              </a:ext>
            </a:extLst>
          </p:cNvPr>
          <p:cNvSpPr txBox="1"/>
          <p:nvPr/>
        </p:nvSpPr>
        <p:spPr>
          <a:xfrm>
            <a:off x="547097" y="5151032"/>
            <a:ext cx="400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Derivative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C00FFD-D9F7-B54C-B39D-46AC61C87AEE}"/>
              </a:ext>
            </a:extLst>
          </p:cNvPr>
          <p:cNvSpPr txBox="1"/>
          <p:nvPr/>
        </p:nvSpPr>
        <p:spPr>
          <a:xfrm>
            <a:off x="4805846" y="5151032"/>
            <a:ext cx="31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Putting it all Together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24C6DF-CB1A-704E-A786-CD231B76994F}"/>
              </a:ext>
            </a:extLst>
          </p:cNvPr>
          <p:cNvSpPr txBox="1"/>
          <p:nvPr/>
        </p:nvSpPr>
        <p:spPr>
          <a:xfrm>
            <a:off x="151401" y="1895153"/>
            <a:ext cx="26050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up the variables for the last error and integral before the loop and initialize to 0 because they are read before being written.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72B03-98FE-264A-B43F-91C049E5EA34}"/>
              </a:ext>
            </a:extLst>
          </p:cNvPr>
          <p:cNvSpPr txBox="1"/>
          <p:nvPr/>
        </p:nvSpPr>
        <p:spPr>
          <a:xfrm>
            <a:off x="6083437" y="2216388"/>
            <a:ext cx="1427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Code has been split for readability. Continues below.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B577ED-3483-FE49-BF02-3CBA8F71D6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04" t="4838" b="34089"/>
          <a:stretch/>
        </p:blipFill>
        <p:spPr>
          <a:xfrm>
            <a:off x="2692399" y="1425934"/>
            <a:ext cx="2605063" cy="253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23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03BF9FA-538C-D643-A6D2-6C972D90F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986438"/>
            <a:ext cx="8238707" cy="4217512"/>
          </a:xfrm>
        </p:spPr>
        <p:txBody>
          <a:bodyPr>
            <a:noAutofit/>
          </a:bodyPr>
          <a:lstStyle/>
          <a:p>
            <a:r>
              <a:rPr lang="en-US" sz="1650" dirty="0"/>
              <a:t>The most common way to tune your PID constants is trial and error.</a:t>
            </a:r>
          </a:p>
          <a:p>
            <a:r>
              <a:rPr lang="en-US" sz="1650" dirty="0"/>
              <a:t>This can take time. Here are some tips:</a:t>
            </a:r>
          </a:p>
          <a:p>
            <a:pPr lvl="1"/>
            <a:r>
              <a:rPr lang="en-US" sz="1575" dirty="0"/>
              <a:t>Disable everything but the proportional part (set the other constants to zero). Adjust just the proportional constant until robot follows the line well.</a:t>
            </a:r>
          </a:p>
          <a:p>
            <a:pPr lvl="1"/>
            <a:r>
              <a:rPr lang="en-US" sz="1575" dirty="0"/>
              <a:t>Then, enable the integral and adjust until it provides good performance on a range of lines.</a:t>
            </a:r>
          </a:p>
          <a:p>
            <a:pPr lvl="1"/>
            <a:r>
              <a:rPr lang="en-US" sz="1575" dirty="0"/>
              <a:t>Finally, enable the derivative and adjust until you are satisfied with the line following.</a:t>
            </a:r>
          </a:p>
          <a:p>
            <a:pPr lvl="1"/>
            <a:r>
              <a:rPr lang="en-US" sz="1575" dirty="0"/>
              <a:t>When enabling each segment, here are some good numbers to start with for the constants:</a:t>
            </a:r>
          </a:p>
          <a:p>
            <a:pPr lvl="2"/>
            <a:r>
              <a:rPr lang="en-US" sz="1500" dirty="0"/>
              <a:t>P: 1.0 adjust by ±0.5 initially and ±0.1 for fine tuning</a:t>
            </a:r>
          </a:p>
          <a:p>
            <a:pPr lvl="2"/>
            <a:r>
              <a:rPr lang="en-US" sz="1500" dirty="0"/>
              <a:t>I: 0.05 adjust by ±0.01 initial and ±0.005 for fine tuning</a:t>
            </a:r>
          </a:p>
          <a:p>
            <a:pPr lvl="2"/>
            <a:r>
              <a:rPr lang="en-US" sz="1500" dirty="0"/>
              <a:t>D: 1.0 adjust by ±0.5 initially and ±0.1 for fine tuning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ACC767-F690-2B48-B3B2-EB44A221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F738A-32C8-CE4B-A12B-F02A3EE88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8BCB5-E4FB-1743-B265-2FD167AE5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Step: Tuning The PID constants</a:t>
            </a:r>
          </a:p>
        </p:txBody>
      </p:sp>
    </p:spTree>
    <p:extLst>
      <p:ext uri="{BB962C8B-B14F-4D97-AF65-F5344CB8AC3E}">
        <p14:creationId xmlns:p14="http://schemas.microsoft.com/office/powerpoint/2010/main" val="299434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16F7-8906-684E-8AE3-92B8F162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Line followers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EF97346-3594-7D45-9D4E-6F05328AA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Proportional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33FFF0D-A93B-DB48-8B1A-BC57D47AAF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Uses the “P” in PID</a:t>
            </a:r>
          </a:p>
          <a:p>
            <a:r>
              <a:rPr lang="en-US" dirty="0"/>
              <a:t>Makes proportional turns</a:t>
            </a:r>
          </a:p>
          <a:p>
            <a:r>
              <a:rPr lang="en-US" dirty="0"/>
              <a:t>Works well on both straight and curved lines</a:t>
            </a:r>
          </a:p>
          <a:p>
            <a:r>
              <a:rPr lang="en-US" dirty="0"/>
              <a:t>Good for intermediate to advanced teams </a:t>
            </a:r>
            <a:r>
              <a:rPr lang="en-US" dirty="0">
                <a:sym typeface="Wingdings"/>
              </a:rPr>
              <a:t> need to know math blocks and data wires</a:t>
            </a:r>
            <a:endParaRPr lang="en-US" dirty="0"/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9CC97C-0228-094C-834E-2BFB3D52E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PID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0B7C373-B3EE-4640-BEEB-530C3348F2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It is better than proportional control on a very curved line, as the robot adapts to the curviness</a:t>
            </a:r>
          </a:p>
          <a:p>
            <a:r>
              <a:rPr lang="en-US" dirty="0"/>
              <a:t>However, for FIRST LEGO League, which mostly has straight lines, proportional control can be sufficient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4F55E8-92EB-8D41-8B8A-79DA0AB0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2DBFED-98A8-A640-BADE-6CB3FE42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8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6 576">
            <a:hlinkClick r:id="" action="ppaction://media"/>
            <a:extLst>
              <a:ext uri="{FF2B5EF4-FFF2-40B4-BE49-F238E27FC236}">
                <a16:creationId xmlns:a16="http://schemas.microsoft.com/office/drawing/2014/main" id="{D1B959EF-E85A-4EB3-A0F1-ACD8CDCB3DC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3926" y="1515978"/>
            <a:ext cx="8136148" cy="457588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DF4FC6-BB78-41AE-BAFE-D8869754E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B9224-8892-41B7-9102-D3E41327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t>19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8A246-0A82-4AE8-8B83-0F4D544A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Proportional Control (0.6 Constant)</a:t>
            </a:r>
          </a:p>
        </p:txBody>
      </p:sp>
    </p:spTree>
    <p:extLst>
      <p:ext uri="{BB962C8B-B14F-4D97-AF65-F5344CB8AC3E}">
        <p14:creationId xmlns:p14="http://schemas.microsoft.com/office/powerpoint/2010/main" val="249491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 the limitations of proportional control</a:t>
            </a:r>
          </a:p>
          <a:p>
            <a:r>
              <a:rPr lang="en-US" dirty="0"/>
              <a:t>Learn what PID means</a:t>
            </a:r>
          </a:p>
          <a:p>
            <a:r>
              <a:rPr lang="en-US" dirty="0"/>
              <a:t>Learn how to program PID and how to tune</a:t>
            </a:r>
          </a:p>
          <a:p>
            <a:r>
              <a:rPr lang="en-US" dirty="0"/>
              <a:t>Prerequisites: Math Blocks, Color Sensor Calibration, Data Wires, Variables, Proportional Control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We highly recommend knowledge of Algebra at a minimum. PID is a calculus-based concept and students should understand why it is used and the math behind it before using it.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Please use Presentation Mode as there are lots of animations.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EV3Lessons.com, Last edit 02/10/2017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11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8 576">
            <a:hlinkClick r:id="" action="ppaction://media"/>
            <a:extLst>
              <a:ext uri="{FF2B5EF4-FFF2-40B4-BE49-F238E27FC236}">
                <a16:creationId xmlns:a16="http://schemas.microsoft.com/office/drawing/2014/main" id="{BBF41049-1EE2-45EC-83FB-628FA05515F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698" y="1445779"/>
            <a:ext cx="8728838" cy="490884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BB9D3-0122-404B-815A-2B1808CAB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325A5-23AC-544E-9984-5B8C0CBD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t>20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7F06B-B3BE-FB4C-A9B8-33E87108F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Proportional Control (0.8 Constant)</a:t>
            </a:r>
          </a:p>
        </p:txBody>
      </p:sp>
    </p:spTree>
    <p:extLst>
      <p:ext uri="{BB962C8B-B14F-4D97-AF65-F5344CB8AC3E}">
        <p14:creationId xmlns:p14="http://schemas.microsoft.com/office/powerpoint/2010/main" val="264289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d 576">
            <a:hlinkClick r:id="" action="ppaction://media"/>
            <a:extLst>
              <a:ext uri="{FF2B5EF4-FFF2-40B4-BE49-F238E27FC236}">
                <a16:creationId xmlns:a16="http://schemas.microsoft.com/office/drawing/2014/main" id="{801CCF1F-4988-412C-ACFD-A8F905F3E30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536" y="1497159"/>
            <a:ext cx="8783343" cy="493987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ABA2A-AF18-EC4F-9B21-4ADA8219B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D8994A-E980-D34A-AF57-BA1099326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t>21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C3435-6FDD-F64D-80C8-94C2F202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PID Control</a:t>
            </a:r>
          </a:p>
        </p:txBody>
      </p:sp>
    </p:spTree>
    <p:extLst>
      <p:ext uri="{BB962C8B-B14F-4D97-AF65-F5344CB8AC3E}">
        <p14:creationId xmlns:p14="http://schemas.microsoft.com/office/powerpoint/2010/main" val="370083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75953-91F3-7141-9A35-8B23ABFFB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This tutorial was created by Sanjay Seshan and Arvind Seshan </a:t>
            </a:r>
          </a:p>
          <a:p>
            <a:pPr lvl="1"/>
            <a:r>
              <a:rPr lang="en-US" dirty="0"/>
              <a:t>More lessons at www.ev3lessons.com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4B583-5CA7-0E46-9463-B23EC168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673EF-9858-7544-A035-A25A74DD6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t>22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2A60D4-7EE1-CF40-909D-8823A86FB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6AB55D0-A64D-B141-95C0-C5C86973E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843" y="4525314"/>
            <a:ext cx="5935010" cy="692497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/>
            <a:r>
              <a:rPr lang="en-US" altLang="en-US" sz="1500" dirty="0">
                <a:solidFill>
                  <a:srgbClr val="4374B7"/>
                </a:solidFill>
                <a:latin typeface="Helvetica Neue"/>
              </a:rPr>
              <a:t>                         </a:t>
            </a:r>
            <a:br>
              <a:rPr lang="en-US" altLang="en-US" sz="1200" dirty="0"/>
            </a:br>
            <a:r>
              <a:rPr lang="en-US" altLang="en-US" sz="1500" dirty="0">
                <a:solidFill>
                  <a:srgbClr val="000000"/>
                </a:solidFill>
                <a:latin typeface="Helvetica Neue"/>
              </a:rPr>
              <a:t>This work is licensed under a </a:t>
            </a:r>
            <a:r>
              <a:rPr lang="en-US" altLang="en-US" sz="1500" dirty="0">
                <a:solidFill>
                  <a:srgbClr val="4374B7"/>
                </a:solidFill>
                <a:latin typeface="Helvetica Neue"/>
                <a:hlinkClick r:id="rId2"/>
              </a:rPr>
              <a:t>Creative Commons Attribution-</a:t>
            </a:r>
            <a:r>
              <a:rPr lang="en-US" altLang="en-US" sz="1500" dirty="0" err="1">
                <a:solidFill>
                  <a:srgbClr val="4374B7"/>
                </a:solidFill>
                <a:latin typeface="Helvetica Neue"/>
                <a:hlinkClick r:id="rId2"/>
              </a:rPr>
              <a:t>NonCommercial</a:t>
            </a:r>
            <a:r>
              <a:rPr lang="en-US" altLang="en-US" sz="1500" dirty="0">
                <a:solidFill>
                  <a:srgbClr val="4374B7"/>
                </a:solidFill>
                <a:latin typeface="Helvetica Neue"/>
                <a:hlinkClick r:id="rId2"/>
              </a:rPr>
              <a:t>-</a:t>
            </a:r>
            <a:r>
              <a:rPr lang="en-US" altLang="en-US" sz="1500" dirty="0" err="1">
                <a:solidFill>
                  <a:srgbClr val="4374B7"/>
                </a:solidFill>
                <a:latin typeface="Helvetica Neue"/>
                <a:hlinkClick r:id="rId2"/>
              </a:rPr>
              <a:t>ShareAlike</a:t>
            </a:r>
            <a:r>
              <a:rPr lang="en-US" altLang="en-US" sz="1500" dirty="0">
                <a:solidFill>
                  <a:srgbClr val="4374B7"/>
                </a:solidFill>
                <a:latin typeface="Helvetica Neue"/>
                <a:hlinkClick r:id="rId2"/>
              </a:rPr>
              <a:t> 4.0 International License</a:t>
            </a:r>
            <a:r>
              <a:rPr lang="en-US" altLang="en-US" sz="1500" dirty="0">
                <a:solidFill>
                  <a:srgbClr val="000000"/>
                </a:solidFill>
                <a:latin typeface="Helvetica Neue"/>
              </a:rPr>
              <a:t>.</a:t>
            </a:r>
            <a:r>
              <a:rPr lang="en-US" altLang="en-US" sz="1200" dirty="0"/>
              <a:t> </a:t>
            </a:r>
            <a:endParaRPr lang="en-US" altLang="en-US" sz="1500" dirty="0">
              <a:solidFill>
                <a:srgbClr val="4374B7"/>
              </a:solidFill>
              <a:latin typeface="Helvetica Neue"/>
            </a:endParaRPr>
          </a:p>
        </p:txBody>
      </p:sp>
      <p:pic>
        <p:nvPicPr>
          <p:cNvPr id="8" name="Picture 2" descr="Creative Commons License">
            <a:hlinkClick r:id="rId2"/>
            <a:extLst>
              <a:ext uri="{FF2B5EF4-FFF2-40B4-BE49-F238E27FC236}">
                <a16:creationId xmlns:a16="http://schemas.microsoft.com/office/drawing/2014/main" id="{7CE48145-80F1-924A-9A9B-D3550657F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194" y="3333360"/>
            <a:ext cx="1621087" cy="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32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447EA-3777-5F45-BC08-5638AC0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does Proportional Control Have Trouble?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8B16E4-BE64-BA42-80AC-8322FCEF2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3" y="1807301"/>
            <a:ext cx="2763586" cy="432197"/>
          </a:xfrm>
        </p:spPr>
        <p:txBody>
          <a:bodyPr/>
          <a:lstStyle/>
          <a:p>
            <a:r>
              <a:rPr lang="en-US" sz="2400" dirty="0"/>
              <a:t>What would a human do?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7CA7A5-2B6E-3F42-97AB-C53C2FF16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4703" y="2498563"/>
            <a:ext cx="3281534" cy="267818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On line </a:t>
            </a:r>
            <a:r>
              <a:rPr lang="en-US" dirty="0">
                <a:sym typeface="Wingdings" pitchFamily="2" charset="2"/>
              </a:rPr>
              <a:t> go straight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On white  turn left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Moving across line  turn right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On white  turn left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Getting further from line  turn even more!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E1BBF9-3108-2C43-BC4E-8AE87A10C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16101" y="1807301"/>
            <a:ext cx="3354843" cy="432197"/>
          </a:xfrm>
        </p:spPr>
        <p:txBody>
          <a:bodyPr/>
          <a:lstStyle/>
          <a:p>
            <a:r>
              <a:rPr lang="en-US" sz="2400" dirty="0"/>
              <a:t>What would proportional control do?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546CBAA-A446-C240-AB1F-37A8C0D4A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93005" y="2498563"/>
            <a:ext cx="3202154" cy="267818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On line </a:t>
            </a:r>
            <a:r>
              <a:rPr lang="en-US" dirty="0">
                <a:sym typeface="Wingdings" pitchFamily="2" charset="2"/>
              </a:rPr>
              <a:t> go straight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On white  turn left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Moving across line  go straight!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On white  turn left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Getting further from line  turn left the same amount!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0A53A-C913-594F-BFC9-5D633AAA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D2C38-458C-154F-AE98-372EC41A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41D004B-A1F7-4C42-84EB-8EAC15CBE95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794220" y="4250930"/>
            <a:ext cx="385209" cy="1475797"/>
          </a:xfrm>
          <a:prstGeom prst="rect">
            <a:avLst/>
          </a:prstGeom>
          <a:solidFill>
            <a:srgbClr val="000000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en-US" sz="1350" ker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C218832-CB29-0C46-B45D-880DC05ADAF7}"/>
              </a:ext>
            </a:extLst>
          </p:cNvPr>
          <p:cNvGrpSpPr/>
          <p:nvPr/>
        </p:nvGrpSpPr>
        <p:grpSpPr>
          <a:xfrm>
            <a:off x="4855198" y="4918749"/>
            <a:ext cx="495419" cy="592948"/>
            <a:chOff x="6310708" y="2223671"/>
            <a:chExt cx="809489" cy="898563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1DCBB1DC-8D45-0C4C-940E-4100BEE2ACF4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A3E96B5E-877C-4542-A785-D0CA1B7C962F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4E62D3B2-528E-7342-B117-020FDAA353D1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DAA311E-7D56-4647-B616-3C703384A0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4" name="Arc 43">
            <a:extLst>
              <a:ext uri="{FF2B5EF4-FFF2-40B4-BE49-F238E27FC236}">
                <a16:creationId xmlns:a16="http://schemas.microsoft.com/office/drawing/2014/main" id="{A44008F4-6A80-3341-A351-297832A42F24}"/>
              </a:ext>
            </a:extLst>
          </p:cNvPr>
          <p:cNvSpPr/>
          <p:nvPr/>
        </p:nvSpPr>
        <p:spPr>
          <a:xfrm>
            <a:off x="1328906" y="2775198"/>
            <a:ext cx="3656317" cy="3142063"/>
          </a:xfrm>
          <a:prstGeom prst="arc">
            <a:avLst>
              <a:gd name="adj1" fmla="val 16199999"/>
              <a:gd name="adj2" fmla="val 0"/>
            </a:avLst>
          </a:prstGeom>
          <a:ln w="393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40C44D7-9CF0-4648-B224-6F3FFB2AB695}"/>
              </a:ext>
            </a:extLst>
          </p:cNvPr>
          <p:cNvGrpSpPr/>
          <p:nvPr/>
        </p:nvGrpSpPr>
        <p:grpSpPr>
          <a:xfrm>
            <a:off x="5140948" y="4918749"/>
            <a:ext cx="495419" cy="592948"/>
            <a:chOff x="6310708" y="2223671"/>
            <a:chExt cx="809489" cy="898563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281A96F1-2EB2-B146-83D6-50FE41B2F20D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DF6CD93C-5D48-294E-8E1A-BD08757B68D5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C9973B8D-4B9F-314C-AB62-56E5E6C521B2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36526E8-6934-7645-B046-79D26FCEB4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92E5C0F-0124-3848-BF8D-5A04684B9C1C}"/>
              </a:ext>
            </a:extLst>
          </p:cNvPr>
          <p:cNvGrpSpPr/>
          <p:nvPr/>
        </p:nvGrpSpPr>
        <p:grpSpPr>
          <a:xfrm rot="19800000">
            <a:off x="4994416" y="4595762"/>
            <a:ext cx="495419" cy="592948"/>
            <a:chOff x="6310708" y="2223671"/>
            <a:chExt cx="809489" cy="898563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DCAA7A57-6A9D-BC49-94AC-104F1FB6AEBC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73F3E965-3EF0-B241-97DF-A6AA82FB67AB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168729F7-17AA-5549-95B4-6A853D61FFA1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A00A594-88B5-924B-BEC0-EC5D55F82B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CC04539C-390A-EA41-9BC6-DF939E5A333D}"/>
              </a:ext>
            </a:extLst>
          </p:cNvPr>
          <p:cNvSpPr txBox="1"/>
          <p:nvPr/>
        </p:nvSpPr>
        <p:spPr>
          <a:xfrm>
            <a:off x="5550912" y="361638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D7DA794-C2C6-BE46-8C90-70EAF0A6425E}"/>
              </a:ext>
            </a:extLst>
          </p:cNvPr>
          <p:cNvGrpSpPr/>
          <p:nvPr/>
        </p:nvGrpSpPr>
        <p:grpSpPr>
          <a:xfrm>
            <a:off x="5059723" y="3700254"/>
            <a:ext cx="495419" cy="592948"/>
            <a:chOff x="6310708" y="2223671"/>
            <a:chExt cx="809489" cy="898563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D8944207-2D3B-5947-8935-B6B7CE87C9B9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994E38F6-F49E-D84F-B018-DACA073777E3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5074D9BF-01D0-4542-B267-848D98DCC12A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69ED22E-8222-9A4D-ABB3-36525BE3BE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9395A15-D61C-1149-8143-CEF1D0DF20F5}"/>
              </a:ext>
            </a:extLst>
          </p:cNvPr>
          <p:cNvGrpSpPr/>
          <p:nvPr/>
        </p:nvGrpSpPr>
        <p:grpSpPr>
          <a:xfrm rot="19800000">
            <a:off x="4834474" y="2982891"/>
            <a:ext cx="495419" cy="592948"/>
            <a:chOff x="6310708" y="2223671"/>
            <a:chExt cx="809489" cy="898563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99E60F5F-A377-144F-8589-11B47F136390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452F5B2D-49CA-4941-89BE-406C20E78170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5F8307E9-52DC-F44B-9414-2AD11CF87240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CC77194-1A95-B840-BE4B-3E6271048B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D5DB333-BC95-A54B-B525-A6059250B7C9}"/>
              </a:ext>
            </a:extLst>
          </p:cNvPr>
          <p:cNvGrpSpPr/>
          <p:nvPr/>
        </p:nvGrpSpPr>
        <p:grpSpPr>
          <a:xfrm rot="18947227">
            <a:off x="4350939" y="2266329"/>
            <a:ext cx="495419" cy="592948"/>
            <a:chOff x="6310708" y="2223671"/>
            <a:chExt cx="809489" cy="898563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AC035C62-9801-BD40-B4AE-BE33A72CD76C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217C9161-7133-584B-AABA-B45FAB2655A1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1704D0E2-D373-924C-BA36-4C4547194A91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0CADBA5-9F0D-3540-959D-9E83FEA423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0E2BF1-26D5-AE4C-B21C-48DB88F64B87}"/>
              </a:ext>
            </a:extLst>
          </p:cNvPr>
          <p:cNvSpPr txBox="1"/>
          <p:nvPr/>
        </p:nvSpPr>
        <p:spPr>
          <a:xfrm>
            <a:off x="6061909" y="5318789"/>
            <a:ext cx="1743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LIGHT READING =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E280FFE-2D66-7A48-B30A-1E649A1C7864}"/>
              </a:ext>
            </a:extLst>
          </p:cNvPr>
          <p:cNvSpPr txBox="1"/>
          <p:nvPr/>
        </p:nvSpPr>
        <p:spPr>
          <a:xfrm>
            <a:off x="7749885" y="5294674"/>
            <a:ext cx="1581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50%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7A3DB8B-F13E-0A41-BA2F-E17EA4CB93D4}"/>
              </a:ext>
            </a:extLst>
          </p:cNvPr>
          <p:cNvSpPr txBox="1"/>
          <p:nvPr/>
        </p:nvSpPr>
        <p:spPr>
          <a:xfrm>
            <a:off x="7749885" y="5303643"/>
            <a:ext cx="876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4525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1" grpId="1"/>
      <p:bldP spid="71" grpId="2"/>
      <p:bldP spid="71" grpId="3"/>
      <p:bldP spid="72" grpId="0"/>
      <p:bldP spid="72" grpId="1"/>
      <p:bldP spid="72" grpId="2"/>
      <p:bldP spid="72" grpId="3"/>
      <p:bldP spid="72" grpId="4"/>
      <p:bldP spid="72" grpId="5"/>
      <p:bldP spid="72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8B16E4-BE64-BA42-80AC-8322FCEF2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587" y="1981773"/>
            <a:ext cx="2743200" cy="432197"/>
          </a:xfrm>
        </p:spPr>
        <p:txBody>
          <a:bodyPr/>
          <a:lstStyle/>
          <a:p>
            <a:r>
              <a:rPr lang="en-US" dirty="0"/>
              <a:t>What would a human do?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E1BBF9-3108-2C43-BC4E-8AE87A10C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40954" y="1976986"/>
            <a:ext cx="3826257" cy="432197"/>
          </a:xfrm>
        </p:spPr>
        <p:txBody>
          <a:bodyPr/>
          <a:lstStyle/>
          <a:p>
            <a:r>
              <a:rPr lang="en-US" dirty="0"/>
              <a:t>What would proportional control do?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546CBAA-A446-C240-AB1F-37A8C0D4A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20822" y="2542764"/>
            <a:ext cx="3103833" cy="220124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Turning left/on line  go straight!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Getting further from line  turn left the same amount!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0A53A-C913-594F-BFC9-5D633AAA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D2C38-458C-154F-AE98-372EC41A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t>4</a:t>
            </a:fld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41D004B-A1F7-4C42-84EB-8EAC15CBE95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26878" y="4634286"/>
            <a:ext cx="422556" cy="1575867"/>
          </a:xfrm>
          <a:prstGeom prst="rect">
            <a:avLst/>
          </a:prstGeom>
          <a:solidFill>
            <a:srgbClr val="000000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en-US" sz="1350" ker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A44008F4-6A80-3341-A351-297832A42F24}"/>
              </a:ext>
            </a:extLst>
          </p:cNvPr>
          <p:cNvSpPr/>
          <p:nvPr/>
        </p:nvSpPr>
        <p:spPr>
          <a:xfrm>
            <a:off x="1076234" y="3258624"/>
            <a:ext cx="3656317" cy="3142063"/>
          </a:xfrm>
          <a:prstGeom prst="arc">
            <a:avLst>
              <a:gd name="adj1" fmla="val 16199999"/>
              <a:gd name="adj2" fmla="val 0"/>
            </a:avLst>
          </a:prstGeom>
          <a:ln w="393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92E5C0F-0124-3848-BF8D-5A04684B9C1C}"/>
              </a:ext>
            </a:extLst>
          </p:cNvPr>
          <p:cNvGrpSpPr/>
          <p:nvPr/>
        </p:nvGrpSpPr>
        <p:grpSpPr>
          <a:xfrm rot="19800000">
            <a:off x="4741744" y="5079188"/>
            <a:ext cx="495419" cy="592948"/>
            <a:chOff x="6310708" y="2223671"/>
            <a:chExt cx="809489" cy="898563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DCAA7A57-6A9D-BC49-94AC-104F1FB6AEBC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73F3E965-3EF0-B241-97DF-A6AA82FB67AB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168729F7-17AA-5549-95B4-6A853D61FFA1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A00A594-88B5-924B-BEC0-EC5D55F82B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CC04539C-390A-EA41-9BC6-DF939E5A333D}"/>
              </a:ext>
            </a:extLst>
          </p:cNvPr>
          <p:cNvSpPr txBox="1"/>
          <p:nvPr/>
        </p:nvSpPr>
        <p:spPr>
          <a:xfrm>
            <a:off x="5298240" y="409980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D7DA794-C2C6-BE46-8C90-70EAF0A6425E}"/>
              </a:ext>
            </a:extLst>
          </p:cNvPr>
          <p:cNvGrpSpPr/>
          <p:nvPr/>
        </p:nvGrpSpPr>
        <p:grpSpPr>
          <a:xfrm>
            <a:off x="4807051" y="4183680"/>
            <a:ext cx="495419" cy="592948"/>
            <a:chOff x="6310708" y="2223671"/>
            <a:chExt cx="809489" cy="898563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D8944207-2D3B-5947-8935-B6B7CE87C9B9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994E38F6-F49E-D84F-B018-DACA073777E3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5074D9BF-01D0-4542-B267-848D98DCC12A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69ED22E-8222-9A4D-ABB3-36525BE3BE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9395A15-D61C-1149-8143-CEF1D0DF20F5}"/>
              </a:ext>
            </a:extLst>
          </p:cNvPr>
          <p:cNvGrpSpPr/>
          <p:nvPr/>
        </p:nvGrpSpPr>
        <p:grpSpPr>
          <a:xfrm rot="19800000">
            <a:off x="4581802" y="3466317"/>
            <a:ext cx="495419" cy="592948"/>
            <a:chOff x="6310708" y="2223671"/>
            <a:chExt cx="809489" cy="898563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99E60F5F-A377-144F-8589-11B47F136390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452F5B2D-49CA-4941-89BE-406C20E78170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5F8307E9-52DC-F44B-9414-2AD11CF87240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CC77194-1A95-B840-BE4B-3E6271048B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D5DB333-BC95-A54B-B525-A6059250B7C9}"/>
              </a:ext>
            </a:extLst>
          </p:cNvPr>
          <p:cNvGrpSpPr/>
          <p:nvPr/>
        </p:nvGrpSpPr>
        <p:grpSpPr>
          <a:xfrm rot="18947227">
            <a:off x="4098267" y="2749755"/>
            <a:ext cx="495419" cy="592948"/>
            <a:chOff x="6310708" y="2223671"/>
            <a:chExt cx="809489" cy="898563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AC035C62-9801-BD40-B4AE-BE33A72CD76C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217C9161-7133-584B-AABA-B45FAB2655A1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1704D0E2-D373-924C-BA36-4C4547194A91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0CADBA5-9F0D-3540-959D-9E83FEA423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2891B99-6725-2C4E-BC30-A2EE297FBE8F}"/>
              </a:ext>
            </a:extLst>
          </p:cNvPr>
          <p:cNvSpPr/>
          <p:nvPr/>
        </p:nvSpPr>
        <p:spPr>
          <a:xfrm>
            <a:off x="456587" y="4608702"/>
            <a:ext cx="3166215" cy="6475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1. Predict what the next sensor reading will be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72C93A7-AAF5-9542-84ED-6F6A08165C02}"/>
              </a:ext>
            </a:extLst>
          </p:cNvPr>
          <p:cNvSpPr/>
          <p:nvPr/>
        </p:nvSpPr>
        <p:spPr>
          <a:xfrm>
            <a:off x="5682777" y="4608702"/>
            <a:ext cx="3166215" cy="6475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2. Has past steering fixes helped reduce error?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F77313-DEC2-3944-82E9-A8A6590F928C}"/>
              </a:ext>
            </a:extLst>
          </p:cNvPr>
          <p:cNvSpPr/>
          <p:nvPr/>
        </p:nvSpPr>
        <p:spPr>
          <a:xfrm>
            <a:off x="2514410" y="2639556"/>
            <a:ext cx="1285254" cy="1126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FC70F47-CA62-5C40-9D83-733A271A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fix Proportional Control?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7CA7A5-2B6E-3F42-97AB-C53C2FF16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326" y="2458437"/>
            <a:ext cx="3162736" cy="220124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Turning left/on line  turn right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Getting further from line  turn even more!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8B18F-011D-A647-B265-1FF2DCC9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Integrals and Derivatives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30F17F-917E-3F4A-B800-CC032CCD1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48414" y="2029539"/>
            <a:ext cx="4059631" cy="4577738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When the correction is working well, what does error readings look like?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+5, -6, +4 -3….  i.e. bouncing around 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When steering is not working, what does error look like?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+5, +5, +6, +5… i.e. always on one side of 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How can we detect this easily?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Hint: look at the sum of all past errors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What is an ideal value for this sum? What does it mean if the sum is large?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Integral  the “sum” of values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C4840F0-F40E-EB41-8DD7-728109BB3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EV3Lessons.com, Last edit 07/10/2019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6271FBC-8C95-6648-94D2-5B2826BC1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3AE4A7-FBBB-FB4E-8E4E-3F37F8AADFF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212391" y="4490369"/>
            <a:ext cx="393192" cy="1360124"/>
          </a:xfrm>
          <a:prstGeom prst="rect">
            <a:avLst/>
          </a:prstGeom>
          <a:solidFill>
            <a:srgbClr val="000000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EC29332-D3EA-464B-8E3F-F7A08CBFEB3E}"/>
              </a:ext>
            </a:extLst>
          </p:cNvPr>
          <p:cNvSpPr/>
          <p:nvPr/>
        </p:nvSpPr>
        <p:spPr>
          <a:xfrm>
            <a:off x="751370" y="2919582"/>
            <a:ext cx="3656317" cy="3142063"/>
          </a:xfrm>
          <a:prstGeom prst="arc">
            <a:avLst>
              <a:gd name="adj1" fmla="val 16199999"/>
              <a:gd name="adj2" fmla="val 0"/>
            </a:avLst>
          </a:prstGeom>
          <a:ln w="393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A08A2D-92D0-0B43-8163-752FE9AC651C}"/>
              </a:ext>
            </a:extLst>
          </p:cNvPr>
          <p:cNvGrpSpPr/>
          <p:nvPr/>
        </p:nvGrpSpPr>
        <p:grpSpPr>
          <a:xfrm rot="19800000">
            <a:off x="4416880" y="4740146"/>
            <a:ext cx="495419" cy="592948"/>
            <a:chOff x="6310708" y="2223671"/>
            <a:chExt cx="809489" cy="898563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6A59CF6-16A1-B447-BCB3-349402ABDD56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EA59158-BDF7-E74C-B92C-69166696B40A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B3799FD-77D2-B64F-B115-6D67E79705A9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7B47AD2-F584-884F-888C-31081C6999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18CC231-14BC-6545-A2DA-0FAE27DEFC28}"/>
              </a:ext>
            </a:extLst>
          </p:cNvPr>
          <p:cNvSpPr txBox="1"/>
          <p:nvPr/>
        </p:nvSpPr>
        <p:spPr>
          <a:xfrm>
            <a:off x="5085163" y="323807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178748-FB36-2044-BD4A-E3D917EF334B}"/>
              </a:ext>
            </a:extLst>
          </p:cNvPr>
          <p:cNvGrpSpPr/>
          <p:nvPr/>
        </p:nvGrpSpPr>
        <p:grpSpPr>
          <a:xfrm>
            <a:off x="4482187" y="3844638"/>
            <a:ext cx="495419" cy="592948"/>
            <a:chOff x="6310708" y="2223671"/>
            <a:chExt cx="809489" cy="898563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F17B2C61-783C-1E41-BC62-190920FDCC18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D43987C-27F1-6B40-89DC-7C14195D3E73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BE489E40-24C5-2040-B7B7-9E7749216E76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E84017F-F69B-2C4D-BB09-2255BA0712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9675D6-68C3-A94B-B9DE-826CB4349A8E}"/>
              </a:ext>
            </a:extLst>
          </p:cNvPr>
          <p:cNvGrpSpPr/>
          <p:nvPr/>
        </p:nvGrpSpPr>
        <p:grpSpPr>
          <a:xfrm rot="19800000">
            <a:off x="4256938" y="3127275"/>
            <a:ext cx="495419" cy="592948"/>
            <a:chOff x="6310708" y="2223671"/>
            <a:chExt cx="809489" cy="898563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A08B9872-0951-F543-A539-5CCE9F0907AE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73CA6DB2-1B30-344F-BC0B-6265F7E62EB6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C4126E7F-0333-0A42-8F19-F5B47EC6553B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B980F73-0190-CC42-951E-36FD4BCA22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5B58ED-89B0-2647-B363-934FCB7FE493}"/>
              </a:ext>
            </a:extLst>
          </p:cNvPr>
          <p:cNvGrpSpPr/>
          <p:nvPr/>
        </p:nvGrpSpPr>
        <p:grpSpPr>
          <a:xfrm rot="18947227">
            <a:off x="3773403" y="2410713"/>
            <a:ext cx="495419" cy="592948"/>
            <a:chOff x="6310708" y="2223671"/>
            <a:chExt cx="809489" cy="898563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05B39603-53C2-684A-994B-B5C35D957F58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633FBE14-BDDF-074C-9A3D-95DEA6B69515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67FE9521-9EE0-C64B-A3E4-929FB05C1B08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4E4467A-DDC6-4348-A83B-EE4821F4D1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E20FE1C4-09AC-D14A-9195-A750D55D780D}"/>
              </a:ext>
            </a:extLst>
          </p:cNvPr>
          <p:cNvSpPr/>
          <p:nvPr/>
        </p:nvSpPr>
        <p:spPr>
          <a:xfrm>
            <a:off x="168001" y="1371595"/>
            <a:ext cx="3755517" cy="6475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1. Predict what the next sensor reading will be?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7E975CF-3F3D-9845-9166-4A726A95E464}"/>
              </a:ext>
            </a:extLst>
          </p:cNvPr>
          <p:cNvSpPr/>
          <p:nvPr/>
        </p:nvSpPr>
        <p:spPr>
          <a:xfrm>
            <a:off x="5205262" y="1371595"/>
            <a:ext cx="3755517" cy="6475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2. Have past steering fixes helped reduce error?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6E6D93E-C842-834B-A4E1-78E8BE7556CE}"/>
              </a:ext>
            </a:extLst>
          </p:cNvPr>
          <p:cNvSpPr/>
          <p:nvPr/>
        </p:nvSpPr>
        <p:spPr>
          <a:xfrm>
            <a:off x="2045760" y="2439126"/>
            <a:ext cx="1285254" cy="881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EC5F1F4-E397-1E49-B510-1B2754CD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5954" y="2019152"/>
            <a:ext cx="3296899" cy="3225627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If readings are: 75, 65, 55  what do you think the next reading will be?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What if the readings were 57, 56, 55…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What information did you use to guess?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Derivative  the rate at which a value is changing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4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F0872-E8BE-CA4D-A3D6-133142135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P</a:t>
            </a:r>
            <a:r>
              <a:rPr lang="en-US" dirty="0"/>
              <a:t>roportional [Error] </a:t>
            </a:r>
            <a:r>
              <a:rPr lang="en-US" dirty="0">
                <a:sym typeface="Wingdings" pitchFamily="2" charset="2"/>
              </a:rPr>
              <a:t> How bad is the situation now?</a:t>
            </a:r>
            <a:endParaRPr lang="en-US" dirty="0"/>
          </a:p>
          <a:p>
            <a:r>
              <a:rPr lang="en-US" b="1" u="sng" dirty="0">
                <a:solidFill>
                  <a:srgbClr val="FF0000"/>
                </a:solidFill>
              </a:rPr>
              <a:t>I</a:t>
            </a:r>
            <a:r>
              <a:rPr lang="en-US" dirty="0"/>
              <a:t>ntegral </a:t>
            </a:r>
            <a:r>
              <a:rPr lang="en-US" dirty="0">
                <a:sym typeface="Wingdings" pitchFamily="2" charset="2"/>
              </a:rPr>
              <a:t> Have my past fixes helped fix things?</a:t>
            </a:r>
            <a:endParaRPr lang="en-US" dirty="0"/>
          </a:p>
          <a:p>
            <a:r>
              <a:rPr lang="en-US" b="1" u="sng" dirty="0">
                <a:solidFill>
                  <a:srgbClr val="FF0000"/>
                </a:solidFill>
              </a:rPr>
              <a:t>D</a:t>
            </a:r>
            <a:r>
              <a:rPr lang="en-US" dirty="0"/>
              <a:t>erivative </a:t>
            </a:r>
            <a:r>
              <a:rPr lang="en-US" dirty="0">
                <a:sym typeface="Wingdings" pitchFamily="2" charset="2"/>
              </a:rPr>
              <a:t> How is the situation changing? </a:t>
            </a:r>
          </a:p>
          <a:p>
            <a:r>
              <a:rPr lang="en-US" dirty="0">
                <a:sym typeface="Wingdings" pitchFamily="2" charset="2"/>
              </a:rPr>
              <a:t>PID control  combine the error, integral and derivative values to decide how to steer the robot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3D8AE-B1B5-AD4B-8B48-B99A8EDEC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09D3A2-F9BD-8A4F-A13A-3E8094900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2BD92-8E35-9446-8450-299F5F4F9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PID?   </a:t>
            </a:r>
          </a:p>
        </p:txBody>
      </p:sp>
    </p:spTree>
    <p:extLst>
      <p:ext uri="{BB962C8B-B14F-4D97-AF65-F5344CB8AC3E}">
        <p14:creationId xmlns:p14="http://schemas.microsoft.com/office/powerpoint/2010/main" val="9485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82DEA-5D93-784D-9CC4-FB20DC805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80" y="1624877"/>
            <a:ext cx="8628255" cy="10364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Solid line represents what you have seen, dotted line is the future</a:t>
            </a:r>
          </a:p>
          <a:p>
            <a:r>
              <a:rPr lang="en-US" dirty="0"/>
              <a:t>At time 20, you see light reading = 40 and error = -10 (red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B1872-D455-6449-83F8-5A71D32B7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70B5C-DEAA-C643-B1EA-EB0D6197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6187B-6AE4-2943-97EC-D0A0590F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AC408A9-1E9A-0244-8B63-A42BEAA2EB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747013"/>
              </p:ext>
            </p:extLst>
          </p:nvPr>
        </p:nvGraphicFramePr>
        <p:xfrm>
          <a:off x="5013487" y="3097530"/>
          <a:ext cx="377190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ight Arrow 6">
            <a:extLst>
              <a:ext uri="{FF2B5EF4-FFF2-40B4-BE49-F238E27FC236}">
                <a16:creationId xmlns:a16="http://schemas.microsoft.com/office/drawing/2014/main" id="{57CAD7D0-EBDA-D742-877F-BECB8BA4E22B}"/>
              </a:ext>
            </a:extLst>
          </p:cNvPr>
          <p:cNvSpPr/>
          <p:nvPr/>
        </p:nvSpPr>
        <p:spPr>
          <a:xfrm>
            <a:off x="4199692" y="4095231"/>
            <a:ext cx="728663" cy="557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F851716-A5CB-D34E-A0B0-C50126D8D7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259311"/>
              </p:ext>
            </p:extLst>
          </p:nvPr>
        </p:nvGraphicFramePr>
        <p:xfrm>
          <a:off x="448091" y="3097530"/>
          <a:ext cx="377190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364F721-6F62-2043-8548-2B5954CDC5BF}"/>
              </a:ext>
            </a:extLst>
          </p:cNvPr>
          <p:cNvSpPr txBox="1"/>
          <p:nvPr/>
        </p:nvSpPr>
        <p:spPr>
          <a:xfrm>
            <a:off x="4091075" y="3608439"/>
            <a:ext cx="93326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Subtract </a:t>
            </a:r>
            <a:br>
              <a:rPr lang="en-US" sz="1350" dirty="0"/>
            </a:br>
            <a:r>
              <a:rPr lang="en-US" sz="1350" dirty="0"/>
              <a:t>target (50)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8BCB5E-6B7B-5F45-A150-A6BBBC04AE9A}"/>
              </a:ext>
            </a:extLst>
          </p:cNvPr>
          <p:cNvCxnSpPr>
            <a:cxnSpLocks/>
          </p:cNvCxnSpPr>
          <p:nvPr/>
        </p:nvCxnSpPr>
        <p:spPr>
          <a:xfrm>
            <a:off x="5459834" y="4581820"/>
            <a:ext cx="30882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8BCB5E-6B7B-5F45-A150-A6BBBC04AE9A}"/>
              </a:ext>
            </a:extLst>
          </p:cNvPr>
          <p:cNvCxnSpPr>
            <a:cxnSpLocks/>
          </p:cNvCxnSpPr>
          <p:nvPr/>
        </p:nvCxnSpPr>
        <p:spPr>
          <a:xfrm>
            <a:off x="913199" y="4581820"/>
            <a:ext cx="3062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11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E60EA-A85E-1A4A-83E8-C701B846C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986439"/>
            <a:ext cx="3883277" cy="3264911"/>
          </a:xfrm>
        </p:spPr>
        <p:txBody>
          <a:bodyPr>
            <a:normAutofit/>
          </a:bodyPr>
          <a:lstStyle/>
          <a:p>
            <a:r>
              <a:rPr lang="en-US" dirty="0"/>
              <a:t>Looks at past history of line follower</a:t>
            </a:r>
          </a:p>
          <a:p>
            <a:r>
              <a:rPr lang="en-US" dirty="0"/>
              <a:t>Sum of past error</a:t>
            </a:r>
          </a:p>
          <a:p>
            <a:r>
              <a:rPr lang="en-US" dirty="0">
                <a:sym typeface="Wingdings" pitchFamily="2" charset="2"/>
              </a:rPr>
              <a:t>Like area under the curve in graph (integral)</a:t>
            </a:r>
          </a:p>
          <a:p>
            <a:pPr lvl="1"/>
            <a:r>
              <a:rPr lang="en-US" dirty="0">
                <a:sym typeface="Wingdings" pitchFamily="2" charset="2"/>
              </a:rPr>
              <a:t>Green = positive area</a:t>
            </a:r>
          </a:p>
          <a:p>
            <a:pPr lvl="1"/>
            <a:r>
              <a:rPr lang="en-US" dirty="0">
                <a:sym typeface="Wingdings" pitchFamily="2" charset="2"/>
              </a:rPr>
              <a:t>Red = negative area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DCD347-DBE9-4341-BE5D-AEFAD310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52B49-872E-FE4F-BE12-24FCEDF14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BB527D-5917-4F40-927B-40967E0E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F0E20D2-85AB-9341-8A94-CEE4C1AA3F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851231"/>
              </p:ext>
            </p:extLst>
          </p:nvPr>
        </p:nvGraphicFramePr>
        <p:xfrm>
          <a:off x="4260273" y="1880935"/>
          <a:ext cx="4114800" cy="182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58DF68B-CAB7-6F47-A9A3-E260F9874A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078725"/>
              </p:ext>
            </p:extLst>
          </p:nvPr>
        </p:nvGraphicFramePr>
        <p:xfrm>
          <a:off x="4260273" y="3603431"/>
          <a:ext cx="4114800" cy="231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838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EFCD3-5555-7845-ACDA-E1410BD0F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986439"/>
            <a:ext cx="4210619" cy="326491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How quickly is position changing?</a:t>
            </a:r>
          </a:p>
          <a:p>
            <a:pPr lvl="1"/>
            <a:r>
              <a:rPr lang="en-US" dirty="0"/>
              <a:t>Predicts where the robot will be in the immediate future</a:t>
            </a:r>
          </a:p>
          <a:p>
            <a:pPr lvl="1"/>
            <a:r>
              <a:rPr lang="en-US" dirty="0"/>
              <a:t>Same as how fast is error changing</a:t>
            </a:r>
          </a:p>
          <a:p>
            <a:r>
              <a:rPr lang="en-US" dirty="0"/>
              <a:t>Can be measured using tangent line to measurements </a:t>
            </a:r>
            <a:r>
              <a:rPr lang="en-US" dirty="0">
                <a:sym typeface="Wingdings" pitchFamily="2" charset="2"/>
              </a:rPr>
              <a:t> derivative</a:t>
            </a:r>
          </a:p>
          <a:p>
            <a:pPr lvl="1"/>
            <a:r>
              <a:rPr lang="en-US" dirty="0">
                <a:sym typeface="Wingdings" pitchFamily="2" charset="2"/>
              </a:rPr>
              <a:t>Approximated using two nearby points on graph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1D4EE-EE08-0944-8EF9-DAEFE646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4C3FB4-EA45-DA4C-B229-9992F54D2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41D0E-5012-F240-AD2F-A4413AD76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58ABDE0-E2C3-CA46-BD96-C0C5146B4F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065314"/>
              </p:ext>
            </p:extLst>
          </p:nvPr>
        </p:nvGraphicFramePr>
        <p:xfrm>
          <a:off x="4658710" y="1986439"/>
          <a:ext cx="4287044" cy="189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D6F5FA-F186-5745-B168-1429AF108D41}"/>
              </a:ext>
            </a:extLst>
          </p:cNvPr>
          <p:cNvCxnSpPr>
            <a:cxnSpLocks/>
          </p:cNvCxnSpPr>
          <p:nvPr/>
        </p:nvCxnSpPr>
        <p:spPr>
          <a:xfrm flipV="1">
            <a:off x="6324600" y="2720207"/>
            <a:ext cx="2110483" cy="7977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4F878E7-A7D2-4A42-BE72-F6C206AAAE89}"/>
              </a:ext>
            </a:extLst>
          </p:cNvPr>
          <p:cNvSpPr txBox="1"/>
          <p:nvPr/>
        </p:nvSpPr>
        <p:spPr>
          <a:xfrm>
            <a:off x="7500585" y="2420125"/>
            <a:ext cx="10238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Tangent line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BFE6788-D0CB-DC47-AA8D-D818D4C13604}"/>
              </a:ext>
            </a:extLst>
          </p:cNvPr>
          <p:cNvSpPr>
            <a:spLocks noChangeAspect="1"/>
          </p:cNvSpPr>
          <p:nvPr/>
        </p:nvSpPr>
        <p:spPr>
          <a:xfrm>
            <a:off x="7065101" y="3215526"/>
            <a:ext cx="48006" cy="48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34629B8-F9CB-1141-B9D9-C4D430B1F30B}"/>
              </a:ext>
            </a:extLst>
          </p:cNvPr>
          <p:cNvSpPr>
            <a:spLocks noChangeAspect="1"/>
          </p:cNvSpPr>
          <p:nvPr/>
        </p:nvSpPr>
        <p:spPr>
          <a:xfrm>
            <a:off x="6903767" y="3255298"/>
            <a:ext cx="48006" cy="48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808B5EE-B1C0-7242-83D7-6615EABD15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028888"/>
              </p:ext>
            </p:extLst>
          </p:nvPr>
        </p:nvGraphicFramePr>
        <p:xfrm>
          <a:off x="4658711" y="3886401"/>
          <a:ext cx="4286250" cy="189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614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advanced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vanced" id="{90896108-50DE-FE4A-B182-456CF756ABD8}" vid="{7A7CEA50-AD81-7D48-98DE-F95E5886FB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ProportionalControl</Template>
  <TotalTime>3790</TotalTime>
  <Words>1462</Words>
  <Application>Microsoft Macintosh PowerPoint</Application>
  <PresentationFormat>On-screen Show (4:3)</PresentationFormat>
  <Paragraphs>197</Paragraphs>
  <Slides>22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Helvetica Neue</vt:lpstr>
      <vt:lpstr>Wingdings</vt:lpstr>
      <vt:lpstr>advanced</vt:lpstr>
      <vt:lpstr>PID Line Follower</vt:lpstr>
      <vt:lpstr>Lesson Objectives</vt:lpstr>
      <vt:lpstr>When does Proportional Control Have Trouble?</vt:lpstr>
      <vt:lpstr>How can we fix Proportional Control?</vt:lpstr>
      <vt:lpstr>Integrals and Derivatives</vt:lpstr>
      <vt:lpstr>What is PID?   </vt:lpstr>
      <vt:lpstr>Error</vt:lpstr>
      <vt:lpstr>Integral</vt:lpstr>
      <vt:lpstr>Derivative</vt:lpstr>
      <vt:lpstr>Pseudocode</vt:lpstr>
      <vt:lpstr>Code - Proportional</vt:lpstr>
      <vt:lpstr>Code - Integral</vt:lpstr>
      <vt:lpstr>Code - Derivative</vt:lpstr>
      <vt:lpstr>Putting it all Together</vt:lpstr>
      <vt:lpstr>Full Code</vt:lpstr>
      <vt:lpstr>Full Code</vt:lpstr>
      <vt:lpstr>Key Step: Tuning The PID constants</vt:lpstr>
      <vt:lpstr>Evaluating Line followers</vt:lpstr>
      <vt:lpstr>Proportional Control (0.6 Constant)</vt:lpstr>
      <vt:lpstr>Proportional Control (0.8 Constant)</vt:lpstr>
      <vt:lpstr>PID Control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Seshan</dc:creator>
  <cp:lastModifiedBy>Sanjay Seshan</cp:lastModifiedBy>
  <cp:revision>107</cp:revision>
  <dcterms:created xsi:type="dcterms:W3CDTF">2019-07-03T20:28:58Z</dcterms:created>
  <dcterms:modified xsi:type="dcterms:W3CDTF">2019-07-18T17:10:43Z</dcterms:modified>
</cp:coreProperties>
</file>