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1"/>
  </p:notesMasterIdLst>
  <p:handoutMasterIdLst>
    <p:handoutMasterId r:id="rId12"/>
  </p:handoutMasterIdLst>
  <p:sldIdLst>
    <p:sldId id="288" r:id="rId2"/>
    <p:sldId id="283" r:id="rId3"/>
    <p:sldId id="276" r:id="rId4"/>
    <p:sldId id="285" r:id="rId5"/>
    <p:sldId id="289" r:id="rId6"/>
    <p:sldId id="292" r:id="rId7"/>
    <p:sldId id="293" r:id="rId8"/>
    <p:sldId id="284"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3" autoAdjust="0"/>
    <p:restoredTop sz="94694"/>
  </p:normalViewPr>
  <p:slideViewPr>
    <p:cSldViewPr snapToGrid="0" snapToObjects="1">
      <p:cViewPr varScale="1">
        <p:scale>
          <a:sx n="110" d="100"/>
          <a:sy n="110" d="100"/>
        </p:scale>
        <p:origin x="192" y="8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12/27/19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12/27/19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2</a:t>
            </a:fld>
            <a:endParaRPr lang="en-US"/>
          </a:p>
        </p:txBody>
      </p:sp>
    </p:spTree>
    <p:extLst>
      <p:ext uri="{BB962C8B-B14F-4D97-AF65-F5344CB8AC3E}">
        <p14:creationId xmlns:p14="http://schemas.microsoft.com/office/powerpoint/2010/main" val="164755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8</a:t>
            </a:fld>
            <a:endParaRPr lang="en-US"/>
          </a:p>
        </p:txBody>
      </p:sp>
    </p:spTree>
    <p:extLst>
      <p:ext uri="{BB962C8B-B14F-4D97-AF65-F5344CB8AC3E}">
        <p14:creationId xmlns:p14="http://schemas.microsoft.com/office/powerpoint/2010/main" val="1359086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9</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F980FA-70F7-D94A-AF2F-8E3C52C5808B}" type="datetime1">
              <a:rPr lang="en-US" smtClean="0"/>
              <a:t>12/27/19</a:t>
            </a:fld>
            <a:endParaRPr lang="en-US"/>
          </a:p>
        </p:txBody>
      </p:sp>
      <p:sp>
        <p:nvSpPr>
          <p:cNvPr id="5" name="Footer Placeholder 4"/>
          <p:cNvSpPr>
            <a:spLocks noGrp="1"/>
          </p:cNvSpPr>
          <p:nvPr>
            <p:ph type="ftr" sz="quarter" idx="11"/>
          </p:nvPr>
        </p:nvSpPr>
        <p:spPr/>
        <p:txBody>
          <a:bodyPr/>
          <a:lstStyle/>
          <a:p>
            <a:r>
              <a:rPr lang="sk-SK"/>
              <a:t>© 2020 EV3Lessons.com, Last edit 12/27/2019</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1" y="-1"/>
            <a:ext cx="9144000" cy="1920240"/>
          </a:xfrm>
          <a:prstGeom prst="rect">
            <a:avLst/>
          </a:prstGeom>
          <a:solidFill>
            <a:schemeClr val="bg2">
              <a:lumMod val="2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tx1">
                  <a:lumMod val="85000"/>
                  <a:lumOff val="15000"/>
                </a:schemeClr>
              </a:solidFill>
              <a:latin typeface="+mj-lt"/>
              <a:ea typeface="+mj-ea"/>
              <a:cs typeface="+mj-cs"/>
            </a:endParaRPr>
          </a:p>
        </p:txBody>
      </p:sp>
      <p:grpSp>
        <p:nvGrpSpPr>
          <p:cNvPr id="8" name="Group 16"/>
          <p:cNvGrpSpPr/>
          <p:nvPr/>
        </p:nvGrpSpPr>
        <p:grpSpPr>
          <a:xfrm>
            <a:off x="0" y="1920240"/>
            <a:ext cx="9144000"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57200" y="2855890"/>
            <a:ext cx="8229600" cy="1088136"/>
          </a:xfrm>
          <a:noFill/>
        </p:spPr>
        <p:txBody>
          <a:bodyPr vert="horz" lIns="91440" tIns="45720" rIns="91440" bIns="45720" rtlCol="0" anchor="b" anchorCtr="0">
            <a:normAutofit/>
          </a:bodyPr>
          <a:lstStyle>
            <a:lvl1pPr marL="0" algn="ctr" defTabSz="914400" rtl="0" eaLnBrk="1" latinLnBrk="0" hangingPunct="1">
              <a:lnSpc>
                <a:spcPts val="4600"/>
              </a:lnSpc>
              <a:spcBef>
                <a:spcPct val="0"/>
              </a:spcBef>
              <a:buNone/>
              <a:defRPr sz="4000" kern="1200" baseline="0">
                <a:solidFill>
                  <a:schemeClr val="tx1"/>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457200" y="4075497"/>
            <a:ext cx="8229600" cy="484632"/>
          </a:xfrm>
        </p:spPr>
        <p:txBody>
          <a:bodyPr vert="horz" lIns="91440" tIns="45720" rIns="91440" bIns="45720" rtlCol="0">
            <a:normAutofit/>
          </a:bodyPr>
          <a:lstStyle>
            <a:lvl1pPr marL="0" indent="0" algn="ctr"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3" name="Rectangle 12"/>
          <p:cNvSpPr/>
          <p:nvPr/>
        </p:nvSpPr>
        <p:spPr>
          <a:xfrm>
            <a:off x="284163" y="6227064"/>
            <a:ext cx="8574087" cy="1737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xtBox 13"/>
          <p:cNvSpPr txBox="1"/>
          <p:nvPr/>
        </p:nvSpPr>
        <p:spPr>
          <a:xfrm>
            <a:off x="329321" y="365291"/>
            <a:ext cx="5046247" cy="1200329"/>
          </a:xfrm>
          <a:prstGeom prst="rect">
            <a:avLst/>
          </a:prstGeom>
          <a:noFill/>
        </p:spPr>
        <p:txBody>
          <a:bodyPr wrap="square" rtlCol="0">
            <a:spAutoFit/>
          </a:bodyPr>
          <a:lstStyle/>
          <a:p>
            <a:r>
              <a:rPr lang="en-US" sz="3600" dirty="0">
                <a:solidFill>
                  <a:schemeClr val="bg1"/>
                </a:solidFill>
              </a:rPr>
              <a:t>ADVANCED EV3 PROGRAMMING LESSON</a:t>
            </a:r>
          </a:p>
        </p:txBody>
      </p:sp>
      <p:cxnSp>
        <p:nvCxnSpPr>
          <p:cNvPr id="17" name="Straight Connector 16"/>
          <p:cNvCxnSpPr/>
          <p:nvPr/>
        </p:nvCxnSpPr>
        <p:spPr>
          <a:xfrm>
            <a:off x="457200" y="4012165"/>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217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35B02E8-C4D4-CE41-9BC2-E003A92CED90}" type="datetime1">
              <a:rPr lang="en-US" smtClean="0"/>
              <a:t>12/27/19</a:t>
            </a:fld>
            <a:endParaRPr lang="en-US"/>
          </a:p>
        </p:txBody>
      </p:sp>
      <p:sp>
        <p:nvSpPr>
          <p:cNvPr id="5" name="Footer Placeholder 4"/>
          <p:cNvSpPr>
            <a:spLocks noGrp="1"/>
          </p:cNvSpPr>
          <p:nvPr>
            <p:ph type="ftr" sz="quarter" idx="11"/>
          </p:nvPr>
        </p:nvSpPr>
        <p:spPr/>
        <p:txBody>
          <a:bodyPr/>
          <a:lstStyle/>
          <a:p>
            <a:r>
              <a:rPr lang="sk-SK"/>
              <a:t>© 2020 EV3Lessons.com, Last edit 12/27/2019</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12" name="Group 11"/>
          <p:cNvGrpSpPr/>
          <p:nvPr/>
        </p:nvGrpSpPr>
        <p:grpSpPr>
          <a:xfrm>
            <a:off x="0" y="1188720"/>
            <a:ext cx="9144000" cy="137411"/>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6" name="Title 1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4844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9"/>
          <p:cNvSpPr>
            <a:spLocks noGrp="1"/>
          </p:cNvSpPr>
          <p:nvPr>
            <p:ph type="title"/>
          </p:nvPr>
        </p:nvSpPr>
        <p:spPr>
          <a:xfrm>
            <a:off x="0" y="5075171"/>
            <a:ext cx="9143999" cy="1782829"/>
          </a:xfrm>
        </p:spPr>
        <p:txBody>
          <a:bodyPr/>
          <a:lstStyle/>
          <a:p>
            <a:r>
              <a:rPr lang="en-US"/>
              <a:t>Click to edit Master title style</a:t>
            </a:r>
          </a:p>
        </p:txBody>
      </p:sp>
      <p:grpSp>
        <p:nvGrpSpPr>
          <p:cNvPr id="15" name="Group 14"/>
          <p:cNvGrpSpPr/>
          <p:nvPr/>
        </p:nvGrpSpPr>
        <p:grpSpPr>
          <a:xfrm>
            <a:off x="0" y="4937760"/>
            <a:ext cx="9144000" cy="137411"/>
            <a:chOff x="284163" y="1577847"/>
            <a:chExt cx="8576373" cy="137411"/>
          </a:xfrm>
        </p:grpSpPr>
        <p:sp>
          <p:nvSpPr>
            <p:cNvPr id="16" name="Rectangle 15"/>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8A95ACEB-55D0-164D-8578-7FA225E40B37}" type="datetime1">
              <a:rPr lang="en-US" smtClean="0"/>
              <a:t>12/27/19</a:t>
            </a:fld>
            <a:endParaRPr lang="en-US" dirty="0"/>
          </a:p>
        </p:txBody>
      </p:sp>
      <p:sp>
        <p:nvSpPr>
          <p:cNvPr id="5" name="Footer Placeholder 4"/>
          <p:cNvSpPr>
            <a:spLocks noGrp="1"/>
          </p:cNvSpPr>
          <p:nvPr>
            <p:ph type="ftr" sz="quarter" idx="11"/>
          </p:nvPr>
        </p:nvSpPr>
        <p:spPr/>
        <p:txBody>
          <a:bodyPr/>
          <a:lstStyle/>
          <a:p>
            <a:r>
              <a:rPr lang="sk-SK"/>
              <a:t>© 2020 EV3Lessons.com, Last edit 12/27/2019</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95553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grpSp>
        <p:nvGrpSpPr>
          <p:cNvPr id="17" name="Group 16"/>
          <p:cNvGrpSpPr/>
          <p:nvPr/>
        </p:nvGrpSpPr>
        <p:grpSpPr>
          <a:xfrm>
            <a:off x="0" y="1188720"/>
            <a:ext cx="9144000" cy="137411"/>
            <a:chOff x="284163" y="1577847"/>
            <a:chExt cx="8576373" cy="137411"/>
          </a:xfrm>
        </p:grpSpPr>
        <p:sp>
          <p:nvSpPr>
            <p:cNvPr id="18" name="Rectangle 17"/>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F60F4097-DA6F-A843-9103-155E7706F56A}" type="datetime1">
              <a:rPr lang="en-US" smtClean="0"/>
              <a:t>12/27/19</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1" name="Rectangle 1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848907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Click to edit Master title style</a:t>
            </a:r>
          </a:p>
        </p:txBody>
      </p:sp>
      <p:grpSp>
        <p:nvGrpSpPr>
          <p:cNvPr id="20" name="Group 19"/>
          <p:cNvGrpSpPr/>
          <p:nvPr/>
        </p:nvGrpSpPr>
        <p:grpSpPr>
          <a:xfrm>
            <a:off x="0" y="1188720"/>
            <a:ext cx="9144000" cy="137411"/>
            <a:chOff x="284163" y="1577847"/>
            <a:chExt cx="8576373" cy="137411"/>
          </a:xfrm>
        </p:grpSpPr>
        <p:sp>
          <p:nvSpPr>
            <p:cNvPr id="21" name="Rectangle 2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4B945554-D3D0-2B4E-9847-37E947868E38}" type="datetime1">
              <a:rPr lang="en-US" smtClean="0"/>
              <a:t>12/27/19</a:t>
            </a:fld>
            <a:endParaRPr lang="en-US"/>
          </a:p>
        </p:txBody>
      </p:sp>
      <p:sp>
        <p:nvSpPr>
          <p:cNvPr id="8" name="Footer Placeholder 7"/>
          <p:cNvSpPr>
            <a:spLocks noGrp="1"/>
          </p:cNvSpPr>
          <p:nvPr>
            <p:ph type="ftr" sz="quarter" idx="11"/>
          </p:nvPr>
        </p:nvSpPr>
        <p:spPr/>
        <p:txBody>
          <a:bodyPr/>
          <a:lstStyle/>
          <a:p>
            <a:r>
              <a:rPr lang="sk-SK"/>
              <a:t>© 2020 EV3Lessons.com, Last edit 12/27/2019</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85598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grpSp>
        <p:nvGrpSpPr>
          <p:cNvPr id="16" name="Group 15"/>
          <p:cNvGrpSpPr/>
          <p:nvPr/>
        </p:nvGrpSpPr>
        <p:grpSpPr>
          <a:xfrm>
            <a:off x="0" y="1188720"/>
            <a:ext cx="9144000" cy="137411"/>
            <a:chOff x="284163" y="1577847"/>
            <a:chExt cx="8576373" cy="137411"/>
          </a:xfrm>
        </p:grpSpPr>
        <p:sp>
          <p:nvSpPr>
            <p:cNvPr id="17" name="Rectangle 16"/>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DE70D96D-FEC7-D045-A113-E4FEE3B67A85}" type="datetime1">
              <a:rPr lang="en-US" smtClean="0"/>
              <a:t>12/27/19</a:t>
            </a:fld>
            <a:endParaRPr lang="en-US"/>
          </a:p>
        </p:txBody>
      </p:sp>
      <p:sp>
        <p:nvSpPr>
          <p:cNvPr id="4" name="Footer Placeholder 3"/>
          <p:cNvSpPr>
            <a:spLocks noGrp="1"/>
          </p:cNvSpPr>
          <p:nvPr>
            <p:ph type="ftr" sz="quarter" idx="11"/>
          </p:nvPr>
        </p:nvSpPr>
        <p:spPr/>
        <p:txBody>
          <a:bodyPr/>
          <a:lstStyle/>
          <a:p>
            <a:r>
              <a:rPr lang="sk-SK"/>
              <a:t>© 2020 EV3Lessons.com, Last edit 12/27/2019</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277770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0" y="1188720"/>
            <a:ext cx="9144000" cy="137411"/>
            <a:chOff x="284163" y="1577847"/>
            <a:chExt cx="8576373" cy="137411"/>
          </a:xfrm>
        </p:grpSpPr>
        <p:sp>
          <p:nvSpPr>
            <p:cNvPr id="14" name="Rectangle 13"/>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F151A683-3B02-594B-95A0-6E4895A9A33B}" type="datetime1">
              <a:rPr lang="en-US" smtClean="0"/>
              <a:t>12/27/19</a:t>
            </a:fld>
            <a:endParaRPr lang="en-US"/>
          </a:p>
        </p:txBody>
      </p:sp>
      <p:sp>
        <p:nvSpPr>
          <p:cNvPr id="5" name="Footer Placeholder 4"/>
          <p:cNvSpPr>
            <a:spLocks noGrp="1"/>
          </p:cNvSpPr>
          <p:nvPr>
            <p:ph type="ftr" sz="quarter" idx="11"/>
          </p:nvPr>
        </p:nvSpPr>
        <p:spPr/>
        <p:txBody>
          <a:bodyPr/>
          <a:lstStyle/>
          <a:p>
            <a:r>
              <a:rPr lang="sk-SK"/>
              <a:t>© 2020 EV3Lessons.com, Last edit 12/27/2019</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17" name="Title 1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44575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6" name="Title 15"/>
          <p:cNvSpPr>
            <a:spLocks noGrp="1"/>
          </p:cNvSpPr>
          <p:nvPr>
            <p:ph type="title"/>
          </p:nvPr>
        </p:nvSpPr>
        <p:spPr>
          <a:xfrm rot="5400000">
            <a:off x="5257800" y="2965449"/>
            <a:ext cx="6858000" cy="914400"/>
          </a:xfrm>
        </p:spPr>
        <p:txBody>
          <a:bodyPr>
            <a:normAutofit/>
          </a:bodyPr>
          <a:lstStyle>
            <a:lvl1pPr algn="ctr">
              <a:defRPr sz="3600"/>
            </a:lvl1pPr>
          </a:lstStyle>
          <a:p>
            <a:r>
              <a:rPr lang="en-US"/>
              <a:t>Click to edit Master title style</a:t>
            </a: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3679924" y="6437032"/>
            <a:ext cx="2133600" cy="365125"/>
          </a:xfrm>
        </p:spPr>
        <p:txBody>
          <a:bodyPr/>
          <a:lstStyle/>
          <a:p>
            <a:fld id="{B4BB6969-4429-4A48-9DBB-58B3B0205F01}" type="datetime1">
              <a:rPr lang="en-US" smtClean="0"/>
              <a:t>12/27/19</a:t>
            </a:fld>
            <a:endParaRPr lang="en-US"/>
          </a:p>
        </p:txBody>
      </p:sp>
      <p:sp>
        <p:nvSpPr>
          <p:cNvPr id="5" name="Footer Placeholder 4"/>
          <p:cNvSpPr>
            <a:spLocks noGrp="1"/>
          </p:cNvSpPr>
          <p:nvPr>
            <p:ph type="ftr" sz="quarter" idx="11"/>
          </p:nvPr>
        </p:nvSpPr>
        <p:spPr/>
        <p:txBody>
          <a:bodyPr/>
          <a:lstStyle/>
          <a:p>
            <a:r>
              <a:rPr lang="sk-SK"/>
              <a:t>© 2020 EV3Lessons.com, Last edit 12/27/2019</a:t>
            </a:r>
            <a:endParaRPr lang="en-US"/>
          </a:p>
        </p:txBody>
      </p:sp>
      <p:sp>
        <p:nvSpPr>
          <p:cNvPr id="6" name="Slide Number Placeholder 5"/>
          <p:cNvSpPr>
            <a:spLocks noGrp="1"/>
          </p:cNvSpPr>
          <p:nvPr>
            <p:ph type="sldNum" sz="quarter" idx="12"/>
          </p:nvPr>
        </p:nvSpPr>
        <p:spPr>
          <a:xfrm>
            <a:off x="7477031" y="6439714"/>
            <a:ext cx="630621" cy="359760"/>
          </a:xfrm>
        </p:spPr>
        <p:txBody>
          <a:bodyPr/>
          <a:lstStyle/>
          <a:p>
            <a:fld id="{4382A7F7-08BF-4252-8141-63FB96055BBB}" type="slidenum">
              <a:rPr lang="en-US" smtClean="0"/>
              <a:t>‹#›</a:t>
            </a:fld>
            <a:endParaRPr lang="en-US"/>
          </a:p>
        </p:txBody>
      </p:sp>
      <p:grpSp>
        <p:nvGrpSpPr>
          <p:cNvPr id="12" name="Group 11"/>
          <p:cNvGrpSpPr/>
          <p:nvPr/>
        </p:nvGrpSpPr>
        <p:grpSpPr>
          <a:xfrm rot="5400000">
            <a:off x="4753323" y="3358675"/>
            <a:ext cx="6861177" cy="137475"/>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47245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082E01-782F-134C-A04F-55BA026F576D}" type="datetime1">
              <a:rPr lang="en-US" smtClean="0"/>
              <a:t>12/27/19</a:t>
            </a:fld>
            <a:endParaRPr lang="en-US" dirty="0"/>
          </a:p>
        </p:txBody>
      </p:sp>
      <p:sp>
        <p:nvSpPr>
          <p:cNvPr id="4" name="Footer Placeholder 3"/>
          <p:cNvSpPr>
            <a:spLocks noGrp="1"/>
          </p:cNvSpPr>
          <p:nvPr>
            <p:ph type="ftr" sz="quarter" idx="11"/>
          </p:nvPr>
        </p:nvSpPr>
        <p:spPr/>
        <p:txBody>
          <a:bodyPr/>
          <a:lstStyle/>
          <a:p>
            <a:r>
              <a:rPr lang="sk-SK"/>
              <a:t>© 2020 EV3Lessons.com, Last edit 12/27/2019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
        <p:nvSpPr>
          <p:cNvPr id="7" name="Text Placeholder 6"/>
          <p:cNvSpPr>
            <a:spLocks noGrp="1"/>
          </p:cNvSpPr>
          <p:nvPr>
            <p:ph type="body" sz="quarter" idx="13"/>
          </p:nvPr>
        </p:nvSpPr>
        <p:spPr>
          <a:xfrm>
            <a:off x="199698" y="1554163"/>
            <a:ext cx="8737927" cy="4741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4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1818870"/>
            <a:ext cx="8574087" cy="43072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784041" y="6434349"/>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D4B914B6-2EC6-EC4F-9E19-02D2A0EBE57F}" type="datetime1">
              <a:rPr lang="en-US" smtClean="0"/>
              <a:t>12/27/19</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sk-SK"/>
              <a:t>© 2020 EV3Lessons.com, Last edit 12/27/2019</a:t>
            </a:r>
            <a:endParaRPr lang="en-US" dirty="0"/>
          </a:p>
        </p:txBody>
      </p:sp>
      <p:sp>
        <p:nvSpPr>
          <p:cNvPr id="2" name="Title Placeholder 1"/>
          <p:cNvSpPr>
            <a:spLocks noGrp="1"/>
          </p:cNvSpPr>
          <p:nvPr>
            <p:ph type="title"/>
          </p:nvPr>
        </p:nvSpPr>
        <p:spPr>
          <a:xfrm>
            <a:off x="0" y="0"/>
            <a:ext cx="9143999" cy="1188720"/>
          </a:xfrm>
          <a:prstGeom prst="rect">
            <a:avLst/>
          </a:prstGeom>
          <a:solidFill>
            <a:schemeClr val="bg2">
              <a:lumMod val="25000"/>
            </a:schemeClr>
          </a:solidFill>
        </p:spPr>
        <p:txBody>
          <a:bodyPr vert="horz" lIns="91440" tIns="45720" rIns="91440" bIns="45720" rtlCol="0" anchor="ctr">
            <a:normAutofit/>
          </a:bodyPr>
          <a:lstStyle/>
          <a:p>
            <a:r>
              <a:rPr lang="en-US"/>
              <a:t>Click to edit Master title style</a:t>
            </a:r>
            <a:endParaRPr dirty="0"/>
          </a:p>
        </p:txBody>
      </p:sp>
      <p:sp>
        <p:nvSpPr>
          <p:cNvPr id="6" name="Slide Number Placeholder 5"/>
          <p:cNvSpPr>
            <a:spLocks noGrp="1"/>
          </p:cNvSpPr>
          <p:nvPr>
            <p:ph type="sldNum" sz="quarter" idx="4"/>
          </p:nvPr>
        </p:nvSpPr>
        <p:spPr>
          <a:xfrm>
            <a:off x="8297915" y="6439714"/>
            <a:ext cx="630621" cy="359760"/>
          </a:xfrm>
          <a:prstGeom prst="rect">
            <a:avLst/>
          </a:prstGeom>
          <a:ln>
            <a:noFill/>
          </a:ln>
        </p:spPr>
        <p:txBody>
          <a:bodyPr vert="horz" lIns="91440" tIns="45720" rIns="91440" bIns="45720" rtlCol="0" anchor="ctr"/>
          <a:lstStyle>
            <a:lvl1pPr algn="r">
              <a:defRPr sz="1400" b="1">
                <a:solidFill>
                  <a:schemeClr val="tx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1418369171"/>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hf sldNum="0" hdr="0" dt="0"/>
  <p:txStyles>
    <p:titleStyle>
      <a:lvl1pPr marL="231775" indent="3175" algn="l" defTabSz="914400" rtl="0" eaLnBrk="1" latinLnBrk="0" hangingPunct="1">
        <a:spcBef>
          <a:spcPct val="0"/>
        </a:spcBef>
        <a:buNone/>
        <a:tabLst/>
        <a:defRPr sz="4200" kern="1200">
          <a:solidFill>
            <a:schemeClr val="bg1"/>
          </a:solidFill>
          <a:latin typeface="Calibri" charset="0"/>
          <a:ea typeface="Calibri" charset="0"/>
          <a:cs typeface="Calibri" charset="0"/>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EV3 Classroom:</a:t>
            </a:r>
            <a:br>
              <a:rPr lang="en-US"/>
            </a:br>
            <a:r>
              <a:rPr lang="en-US"/>
              <a:t>Proportional </a:t>
            </a:r>
            <a:r>
              <a:rPr lang="en-US" dirty="0"/>
              <a:t>Control</a:t>
            </a:r>
          </a:p>
        </p:txBody>
      </p:sp>
      <p:sp>
        <p:nvSpPr>
          <p:cNvPr id="3" name="Subtitle 2"/>
          <p:cNvSpPr>
            <a:spLocks noGrp="1"/>
          </p:cNvSpPr>
          <p:nvPr>
            <p:ph type="subTitle" idx="1"/>
          </p:nvPr>
        </p:nvSpPr>
        <p:spPr/>
        <p:txBody>
          <a:bodyPr/>
          <a:lstStyle/>
          <a:p>
            <a:r>
              <a:rPr lang="en-US" dirty="0"/>
              <a:t>By Sanjay and Arvind Seshan</a:t>
            </a:r>
          </a:p>
        </p:txBody>
      </p:sp>
      <p:pic>
        <p:nvPicPr>
          <p:cNvPr id="5" name="Picture 4" descr="A close up of a sign&#10;&#10;Description automatically generated">
            <a:extLst>
              <a:ext uri="{FF2B5EF4-FFF2-40B4-BE49-F238E27FC236}">
                <a16:creationId xmlns:a16="http://schemas.microsoft.com/office/drawing/2014/main" id="{402D21F1-3922-924A-9B11-CB018B5577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pic>
        <p:nvPicPr>
          <p:cNvPr id="6" name="Picture 5" descr="A picture containing drawing&#10;&#10;Description automatically generated">
            <a:extLst>
              <a:ext uri="{FF2B5EF4-FFF2-40B4-BE49-F238E27FC236}">
                <a16:creationId xmlns:a16="http://schemas.microsoft.com/office/drawing/2014/main" id="{841FE783-E422-5545-A3AB-F3C74AC4DB2D}"/>
              </a:ext>
            </a:extLst>
          </p:cNvPr>
          <p:cNvPicPr>
            <a:picLocks noChangeAspect="1"/>
          </p:cNvPicPr>
          <p:nvPr/>
        </p:nvPicPr>
        <p:blipFill rotWithShape="1">
          <a:blip r:embed="rId3"/>
          <a:srcRect l="2055" t="7277" r="2818" b="5432"/>
          <a:stretch/>
        </p:blipFill>
        <p:spPr>
          <a:xfrm>
            <a:off x="5294149" y="268395"/>
            <a:ext cx="3603295" cy="1385142"/>
          </a:xfrm>
          <a:prstGeom prst="rect">
            <a:avLst/>
          </a:prstGeom>
        </p:spPr>
      </p:pic>
    </p:spTree>
    <p:extLst>
      <p:ext uri="{BB962C8B-B14F-4D97-AF65-F5344CB8AC3E}">
        <p14:creationId xmlns:p14="http://schemas.microsoft.com/office/powerpoint/2010/main" val="147241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Learn what proportional control means and why to use it</a:t>
            </a:r>
          </a:p>
          <a:p>
            <a:r>
              <a:rPr lang="en-US" dirty="0"/>
              <a:t>Learn to apply proportional control to the ultrasonic sensors</a:t>
            </a:r>
          </a:p>
          <a:p>
            <a:r>
              <a:rPr lang="en-US" dirty="0"/>
              <a:t>Prerequisites: Operator Blocks (Math Blocks), Ultrasonic Sensor</a:t>
            </a:r>
          </a:p>
        </p:txBody>
      </p:sp>
      <p:sp>
        <p:nvSpPr>
          <p:cNvPr id="4" name="Footer Placeholder 3"/>
          <p:cNvSpPr>
            <a:spLocks noGrp="1"/>
          </p:cNvSpPr>
          <p:nvPr>
            <p:ph type="ftr" sz="quarter" idx="11"/>
          </p:nvPr>
        </p:nvSpPr>
        <p:spPr/>
        <p:txBody>
          <a:bodyPr/>
          <a:lstStyle/>
          <a:p>
            <a:r>
              <a:rPr lang="sk-SK"/>
              <a:t>© 2020 EV3Lessons.com, Last edit 12/27/2019</a:t>
            </a:r>
            <a:endParaRPr lang="en-US"/>
          </a:p>
        </p:txBody>
      </p:sp>
      <p:sp>
        <p:nvSpPr>
          <p:cNvPr id="2" name="Title 1"/>
          <p:cNvSpPr>
            <a:spLocks noGrp="1"/>
          </p:cNvSpPr>
          <p:nvPr>
            <p:ph type="title"/>
          </p:nvPr>
        </p:nvSpPr>
        <p:spPr/>
        <p:txBody>
          <a:bodyPr/>
          <a:lstStyle/>
          <a:p>
            <a:r>
              <a:rPr lang="en-US"/>
              <a:t>Lesson Objectives</a:t>
            </a:r>
            <a:endParaRPr lang="en-US" dirty="0"/>
          </a:p>
        </p:txBody>
      </p:sp>
    </p:spTree>
    <p:extLst>
      <p:ext uri="{BB962C8B-B14F-4D97-AF65-F5344CB8AC3E}">
        <p14:creationId xmlns:p14="http://schemas.microsoft.com/office/powerpoint/2010/main" val="205623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83136"/>
            <a:ext cx="8574088" cy="3232921"/>
          </a:xfrm>
        </p:spPr>
        <p:txBody>
          <a:bodyPr>
            <a:normAutofit fontScale="77500" lnSpcReduction="20000"/>
          </a:bodyPr>
          <a:lstStyle/>
          <a:p>
            <a:r>
              <a:rPr lang="en-US" sz="2500" dirty="0"/>
              <a:t>Let’s start with a game</a:t>
            </a:r>
          </a:p>
          <a:p>
            <a:r>
              <a:rPr lang="en-US" sz="2500" dirty="0"/>
              <a:t>Imagine that you blindfold one teammate.  He or She has to get across the room as quickly as they can and stop exactly on a line drawn on the ground </a:t>
            </a:r>
          </a:p>
          <a:p>
            <a:r>
              <a:rPr lang="en-US" dirty="0"/>
              <a:t>The rest of the team has to give the commands.</a:t>
            </a:r>
          </a:p>
          <a:p>
            <a:r>
              <a:rPr lang="en-US" dirty="0"/>
              <a:t>When your teammate is far away, the blindfolded person must move fast and take big steps.  But as he gets closer to the line, if he keeps running, he will overshoot.  So, you have to tell the blindfolded teammate to go slower and take smaller steps.</a:t>
            </a:r>
          </a:p>
          <a:p>
            <a:r>
              <a:rPr lang="en-US" dirty="0"/>
              <a:t>You have to program the robot in the same way!</a:t>
            </a:r>
          </a:p>
        </p:txBody>
      </p:sp>
      <p:sp>
        <p:nvSpPr>
          <p:cNvPr id="4" name="Footer Placeholder 3"/>
          <p:cNvSpPr>
            <a:spLocks noGrp="1"/>
          </p:cNvSpPr>
          <p:nvPr>
            <p:ph type="ftr" sz="quarter" idx="11"/>
          </p:nvPr>
        </p:nvSpPr>
        <p:spPr/>
        <p:txBody>
          <a:bodyPr/>
          <a:lstStyle/>
          <a:p>
            <a:r>
              <a:rPr lang="sk-SK"/>
              <a:t>© 2020 EV3Lessons.com, Last edit 12/27/2019</a:t>
            </a:r>
            <a:endParaRPr lang="en-US"/>
          </a:p>
        </p:txBody>
      </p:sp>
      <p:sp>
        <p:nvSpPr>
          <p:cNvPr id="2" name="Title 1"/>
          <p:cNvSpPr>
            <a:spLocks noGrp="1"/>
          </p:cNvSpPr>
          <p:nvPr>
            <p:ph type="title"/>
          </p:nvPr>
        </p:nvSpPr>
        <p:spPr/>
        <p:txBody>
          <a:bodyPr>
            <a:normAutofit/>
          </a:bodyPr>
          <a:lstStyle/>
          <a:p>
            <a:r>
              <a:rPr lang="en-US" dirty="0"/>
              <a:t>Learn and Discuss Proportional Control</a:t>
            </a:r>
          </a:p>
        </p:txBody>
      </p:sp>
      <p:cxnSp>
        <p:nvCxnSpPr>
          <p:cNvPr id="6" name="Straight Connector 5"/>
          <p:cNvCxnSpPr/>
          <p:nvPr/>
        </p:nvCxnSpPr>
        <p:spPr>
          <a:xfrm flipV="1">
            <a:off x="4413833" y="5284005"/>
            <a:ext cx="0" cy="1350204"/>
          </a:xfrm>
          <a:prstGeom prst="line">
            <a:avLst/>
          </a:prstGeom>
          <a:ln w="76200" cmpd="sng">
            <a:solidFill>
              <a:srgbClr val="FF6600"/>
            </a:solidFill>
          </a:ln>
        </p:spPr>
        <p:style>
          <a:lnRef idx="2">
            <a:schemeClr val="accent1"/>
          </a:lnRef>
          <a:fillRef idx="0">
            <a:schemeClr val="accent1"/>
          </a:fillRef>
          <a:effectRef idx="1">
            <a:schemeClr val="accent1"/>
          </a:effectRef>
          <a:fontRef idx="minor">
            <a:schemeClr val="tx1"/>
          </a:fontRef>
        </p:style>
      </p:cxnSp>
      <p:pic>
        <p:nvPicPr>
          <p:cNvPr id="14" name="Picture 13" descr="animation-147431_640.png"/>
          <p:cNvPicPr>
            <a:picLocks noChangeAspect="1"/>
          </p:cNvPicPr>
          <p:nvPr/>
        </p:nvPicPr>
        <p:blipFill rotWithShape="1">
          <a:blip r:embed="rId2" cstate="email">
            <a:extLst>
              <a:ext uri="{28A0092B-C50C-407E-A947-70E740481C1C}">
                <a14:useLocalDpi xmlns:a14="http://schemas.microsoft.com/office/drawing/2010/main" val="0"/>
              </a:ext>
            </a:extLst>
          </a:blip>
          <a:srcRect l="21979" t="49424"/>
          <a:stretch/>
        </p:blipFill>
        <p:spPr>
          <a:xfrm>
            <a:off x="4309496" y="4999091"/>
            <a:ext cx="4363152" cy="1635118"/>
          </a:xfrm>
          <a:prstGeom prst="rect">
            <a:avLst/>
          </a:prstGeom>
        </p:spPr>
      </p:pic>
    </p:spTree>
    <p:extLst>
      <p:ext uri="{BB962C8B-B14F-4D97-AF65-F5344CB8AC3E}">
        <p14:creationId xmlns:p14="http://schemas.microsoft.com/office/powerpoint/2010/main" val="161537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18870"/>
            <a:ext cx="8574087" cy="4307294"/>
          </a:xfrm>
        </p:spPr>
        <p:txBody>
          <a:bodyPr/>
          <a:lstStyle/>
          <a:p>
            <a:r>
              <a:rPr lang="en-US"/>
              <a:t>The Pseudocode for every proportional control program consists of two stages:</a:t>
            </a:r>
          </a:p>
          <a:p>
            <a:pPr lvl="1"/>
            <a:r>
              <a:rPr lang="en-US"/>
              <a:t>Computing an error </a:t>
            </a:r>
            <a:r>
              <a:rPr lang="en-US">
                <a:sym typeface="Wingdings"/>
              </a:rPr>
              <a:t> how far is the robot from a target</a:t>
            </a:r>
          </a:p>
          <a:p>
            <a:pPr lvl="1"/>
            <a:r>
              <a:rPr lang="en-US">
                <a:sym typeface="Wingdings"/>
              </a:rPr>
              <a:t>Making a correction  make the robot take an action that is proportional to the error (this is why it is called proportional control).  You must multiply the error by a scaling factor to determine the correction.</a:t>
            </a:r>
            <a:endParaRPr lang="en-US"/>
          </a:p>
          <a:p>
            <a:endParaRPr lang="en-US" dirty="0"/>
          </a:p>
        </p:txBody>
      </p:sp>
      <p:sp>
        <p:nvSpPr>
          <p:cNvPr id="4" name="Footer Placeholder 3"/>
          <p:cNvSpPr>
            <a:spLocks noGrp="1"/>
          </p:cNvSpPr>
          <p:nvPr>
            <p:ph type="ftr" sz="quarter" idx="11"/>
          </p:nvPr>
        </p:nvSpPr>
        <p:spPr/>
        <p:txBody>
          <a:bodyPr/>
          <a:lstStyle/>
          <a:p>
            <a:r>
              <a:rPr lang="sk-SK"/>
              <a:t>© 2020 EV3Lessons.com, Last edit 12/27/2019</a:t>
            </a:r>
            <a:endParaRPr lang="en-US"/>
          </a:p>
        </p:txBody>
      </p:sp>
      <p:sp>
        <p:nvSpPr>
          <p:cNvPr id="2" name="Title 1"/>
          <p:cNvSpPr>
            <a:spLocks noGrp="1"/>
          </p:cNvSpPr>
          <p:nvPr>
            <p:ph type="title"/>
          </p:nvPr>
        </p:nvSpPr>
        <p:spPr/>
        <p:txBody>
          <a:bodyPr/>
          <a:lstStyle/>
          <a:p>
            <a:r>
              <a:rPr lang="en-US"/>
              <a:t>What Proportional Control Looks Like</a:t>
            </a:r>
            <a:endParaRPr lang="en-US" dirty="0"/>
          </a:p>
        </p:txBody>
      </p:sp>
      <p:sp>
        <p:nvSpPr>
          <p:cNvPr id="6" name="Rectangle 5"/>
          <p:cNvSpPr/>
          <p:nvPr/>
        </p:nvSpPr>
        <p:spPr>
          <a:xfrm>
            <a:off x="1631716"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455268"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278820"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873545" y="5264460"/>
            <a:ext cx="671152" cy="532660"/>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697097" y="5264460"/>
            <a:ext cx="671152" cy="532660"/>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520649" y="5264460"/>
            <a:ext cx="671152" cy="532660"/>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631716" y="6134471"/>
            <a:ext cx="2318256" cy="369332"/>
          </a:xfrm>
          <a:prstGeom prst="rect">
            <a:avLst/>
          </a:prstGeom>
          <a:noFill/>
        </p:spPr>
        <p:txBody>
          <a:bodyPr wrap="square" rtlCol="0">
            <a:spAutoFit/>
          </a:bodyPr>
          <a:lstStyle/>
          <a:p>
            <a:pPr algn="ctr"/>
            <a:r>
              <a:rPr lang="en-US" dirty="0"/>
              <a:t>Compute Error</a:t>
            </a:r>
          </a:p>
        </p:txBody>
      </p:sp>
      <p:sp>
        <p:nvSpPr>
          <p:cNvPr id="13" name="TextBox 12"/>
          <p:cNvSpPr txBox="1"/>
          <p:nvPr/>
        </p:nvSpPr>
        <p:spPr>
          <a:xfrm>
            <a:off x="4873545" y="6102205"/>
            <a:ext cx="2318256" cy="369332"/>
          </a:xfrm>
          <a:prstGeom prst="rect">
            <a:avLst/>
          </a:prstGeom>
          <a:noFill/>
        </p:spPr>
        <p:txBody>
          <a:bodyPr wrap="square" rtlCol="0">
            <a:spAutoFit/>
          </a:bodyPr>
          <a:lstStyle/>
          <a:p>
            <a:pPr algn="ctr"/>
            <a:r>
              <a:rPr lang="en-US" dirty="0"/>
              <a:t>Make Correction</a:t>
            </a:r>
          </a:p>
        </p:txBody>
      </p:sp>
      <p:cxnSp>
        <p:nvCxnSpPr>
          <p:cNvPr id="15" name="Elbow Connector 14"/>
          <p:cNvCxnSpPr>
            <a:stCxn id="11" idx="3"/>
            <a:endCxn id="6" idx="1"/>
          </p:cNvCxnSpPr>
          <p:nvPr/>
        </p:nvCxnSpPr>
        <p:spPr>
          <a:xfrm flipH="1">
            <a:off x="1631716" y="5530790"/>
            <a:ext cx="5560085" cy="12700"/>
          </a:xfrm>
          <a:prstGeom prst="bentConnector5">
            <a:avLst>
              <a:gd name="adj1" fmla="val -4111"/>
              <a:gd name="adj2" fmla="val -4631071"/>
              <a:gd name="adj3" fmla="val 10411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6" idx="3"/>
            <a:endCxn id="7" idx="1"/>
          </p:cNvCxnSpPr>
          <p:nvPr/>
        </p:nvCxnSpPr>
        <p:spPr>
          <a:xfrm>
            <a:off x="2302868" y="553079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7" idx="3"/>
            <a:endCxn id="8" idx="1"/>
          </p:cNvCxnSpPr>
          <p:nvPr/>
        </p:nvCxnSpPr>
        <p:spPr>
          <a:xfrm>
            <a:off x="3126420" y="553079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8" idx="3"/>
            <a:endCxn id="9" idx="1"/>
          </p:cNvCxnSpPr>
          <p:nvPr/>
        </p:nvCxnSpPr>
        <p:spPr>
          <a:xfrm>
            <a:off x="3949972" y="5530790"/>
            <a:ext cx="92357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9" idx="3"/>
            <a:endCxn id="10" idx="1"/>
          </p:cNvCxnSpPr>
          <p:nvPr/>
        </p:nvCxnSpPr>
        <p:spPr>
          <a:xfrm>
            <a:off x="5544697" y="553079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endCxn id="11" idx="1"/>
          </p:cNvCxnSpPr>
          <p:nvPr/>
        </p:nvCxnSpPr>
        <p:spPr>
          <a:xfrm>
            <a:off x="6368249" y="5530790"/>
            <a:ext cx="1524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9383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To learn how to use proportional control, create a Robot Follower program</a:t>
            </a:r>
          </a:p>
          <a:p>
            <a:pPr lvl="1"/>
            <a:r>
              <a:rPr lang="en-US" dirty="0"/>
              <a:t>Use proportional control with the ultrasonic sensor to get the robot to stay 15cm away from the human at all times (even when the human moves)</a:t>
            </a:r>
          </a:p>
        </p:txBody>
      </p:sp>
      <p:sp>
        <p:nvSpPr>
          <p:cNvPr id="4" name="Footer Placeholder 3"/>
          <p:cNvSpPr>
            <a:spLocks noGrp="1"/>
          </p:cNvSpPr>
          <p:nvPr>
            <p:ph type="ftr" sz="quarter" idx="11"/>
          </p:nvPr>
        </p:nvSpPr>
        <p:spPr/>
        <p:txBody>
          <a:bodyPr/>
          <a:lstStyle/>
          <a:p>
            <a:r>
              <a:rPr lang="sk-SK"/>
              <a:t>© 2020 EV3Lessons.com, Last edit 12/27/2019</a:t>
            </a:r>
            <a:endParaRPr lang="en-US"/>
          </a:p>
        </p:txBody>
      </p:sp>
      <p:sp>
        <p:nvSpPr>
          <p:cNvPr id="2" name="Title 1"/>
          <p:cNvSpPr>
            <a:spLocks noGrp="1"/>
          </p:cNvSpPr>
          <p:nvPr>
            <p:ph type="title"/>
          </p:nvPr>
        </p:nvSpPr>
        <p:spPr/>
        <p:txBody>
          <a:bodyPr/>
          <a:lstStyle/>
          <a:p>
            <a:r>
              <a:rPr lang="en-US" dirty="0"/>
              <a:t>Challenge</a:t>
            </a:r>
          </a:p>
        </p:txBody>
      </p:sp>
      <p:graphicFrame>
        <p:nvGraphicFramePr>
          <p:cNvPr id="6" name="Table 5"/>
          <p:cNvGraphicFramePr>
            <a:graphicFrameLocks noGrp="1"/>
          </p:cNvGraphicFramePr>
          <p:nvPr>
            <p:extLst>
              <p:ext uri="{D42A27DB-BD31-4B8C-83A1-F6EECF244321}">
                <p14:modId xmlns:p14="http://schemas.microsoft.com/office/powerpoint/2010/main" val="3277193759"/>
              </p:ext>
            </p:extLst>
          </p:nvPr>
        </p:nvGraphicFramePr>
        <p:xfrm>
          <a:off x="448092" y="4310861"/>
          <a:ext cx="8122852" cy="777240"/>
        </p:xfrm>
        <a:graphic>
          <a:graphicData uri="http://schemas.openxmlformats.org/drawingml/2006/table">
            <a:tbl>
              <a:tblPr firstRow="1" bandRow="1">
                <a:tableStyleId>{2D5ABB26-0587-4C30-8999-92F81FD0307C}</a:tableStyleId>
              </a:tblPr>
              <a:tblGrid>
                <a:gridCol w="2316038">
                  <a:extLst>
                    <a:ext uri="{9D8B030D-6E8A-4147-A177-3AD203B41FA5}">
                      <a16:colId xmlns:a16="http://schemas.microsoft.com/office/drawing/2014/main" val="20001"/>
                    </a:ext>
                  </a:extLst>
                </a:gridCol>
                <a:gridCol w="3082497">
                  <a:extLst>
                    <a:ext uri="{9D8B030D-6E8A-4147-A177-3AD203B41FA5}">
                      <a16:colId xmlns:a16="http://schemas.microsoft.com/office/drawing/2014/main" val="20002"/>
                    </a:ext>
                  </a:extLst>
                </a:gridCol>
                <a:gridCol w="2724317">
                  <a:extLst>
                    <a:ext uri="{9D8B030D-6E8A-4147-A177-3AD203B41FA5}">
                      <a16:colId xmlns:a16="http://schemas.microsoft.com/office/drawing/2014/main" val="20003"/>
                    </a:ext>
                  </a:extLst>
                </a:gridCol>
              </a:tblGrid>
              <a:tr h="278130">
                <a:tc>
                  <a:txBody>
                    <a:bodyPr/>
                    <a:lstStyle/>
                    <a:p>
                      <a:pPr algn="ctr"/>
                      <a:r>
                        <a:rPr lang="en-US" sz="1400" b="1" dirty="0"/>
                        <a:t>Objective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tc>
                  <a:txBody>
                    <a:bodyPr/>
                    <a:lstStyle/>
                    <a:p>
                      <a:pPr algn="ctr"/>
                      <a:r>
                        <a:rPr lang="en-US" sz="1400" b="1" dirty="0"/>
                        <a:t>Error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tc>
                  <a:txBody>
                    <a:bodyPr/>
                    <a:lstStyle/>
                    <a:p>
                      <a:pPr algn="ctr"/>
                      <a:r>
                        <a:rPr lang="en-US" sz="1400" b="1" dirty="0"/>
                        <a:t>Correction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extLst>
                  <a:ext uri="{0D108BD9-81ED-4DB2-BD59-A6C34878D82A}">
                    <a16:rowId xmlns:a16="http://schemas.microsoft.com/office/drawing/2014/main" val="10000"/>
                  </a:ext>
                </a:extLst>
              </a:tr>
              <a:tr h="480060">
                <a:tc>
                  <a:txBody>
                    <a:bodyPr/>
                    <a:lstStyle/>
                    <a:p>
                      <a:r>
                        <a:rPr lang="en-US" sz="1400" dirty="0"/>
                        <a:t>Get to a target</a:t>
                      </a:r>
                      <a:r>
                        <a:rPr lang="en-US" sz="1400" baseline="0" dirty="0"/>
                        <a:t> distance </a:t>
                      </a:r>
                    </a:p>
                    <a:p>
                      <a:r>
                        <a:rPr lang="en-US" sz="1400" baseline="0" dirty="0"/>
                        <a:t>from human</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How many cm from target location (</a:t>
                      </a:r>
                      <a:r>
                        <a:rPr lang="en-US" sz="1400" dirty="0" err="1"/>
                        <a:t>current</a:t>
                      </a:r>
                      <a:r>
                        <a:rPr lang="en-US" sz="1400" baseline="0" dirty="0" err="1"/>
                        <a:t>_distance</a:t>
                      </a:r>
                      <a:r>
                        <a:rPr lang="en-US" sz="1400" baseline="0" dirty="0"/>
                        <a:t> – </a:t>
                      </a:r>
                      <a:r>
                        <a:rPr lang="en-US" sz="1400" baseline="0" dirty="0" err="1"/>
                        <a:t>target_distance</a:t>
                      </a:r>
                      <a:r>
                        <a:rPr lang="en-US" sz="1400" baseline="0" dirty="0"/>
                        <a:t>)</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Move faster based on</a:t>
                      </a:r>
                      <a:r>
                        <a:rPr lang="en-US" sz="1400" baseline="0" dirty="0"/>
                        <a:t> distance</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22636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2020 EV3Lessons.com, Last edit 12/27/2019</a:t>
            </a:r>
            <a:endParaRPr lang="en-US" dirty="0"/>
          </a:p>
        </p:txBody>
      </p:sp>
      <p:sp>
        <p:nvSpPr>
          <p:cNvPr id="2" name="Title 1"/>
          <p:cNvSpPr>
            <a:spLocks noGrp="1"/>
          </p:cNvSpPr>
          <p:nvPr>
            <p:ph type="title"/>
          </p:nvPr>
        </p:nvSpPr>
        <p:spPr/>
        <p:txBody>
          <a:bodyPr/>
          <a:lstStyle/>
          <a:p>
            <a:r>
              <a:rPr lang="en-US" dirty="0"/>
              <a:t>Challenge</a:t>
            </a:r>
          </a:p>
        </p:txBody>
      </p:sp>
      <p:graphicFrame>
        <p:nvGraphicFramePr>
          <p:cNvPr id="6" name="Table 5"/>
          <p:cNvGraphicFramePr>
            <a:graphicFrameLocks noGrp="1"/>
          </p:cNvGraphicFramePr>
          <p:nvPr>
            <p:extLst>
              <p:ext uri="{D42A27DB-BD31-4B8C-83A1-F6EECF244321}">
                <p14:modId xmlns:p14="http://schemas.microsoft.com/office/powerpoint/2010/main" val="1557881285"/>
              </p:ext>
            </p:extLst>
          </p:nvPr>
        </p:nvGraphicFramePr>
        <p:xfrm>
          <a:off x="581192" y="1986437"/>
          <a:ext cx="8114716" cy="3498708"/>
        </p:xfrm>
        <a:graphic>
          <a:graphicData uri="http://schemas.openxmlformats.org/drawingml/2006/table">
            <a:tbl>
              <a:tblPr firstRow="1" bandRow="1">
                <a:tableStyleId>{2D5ABB26-0587-4C30-8999-92F81FD0307C}</a:tableStyleId>
              </a:tblPr>
              <a:tblGrid>
                <a:gridCol w="4307627">
                  <a:extLst>
                    <a:ext uri="{9D8B030D-6E8A-4147-A177-3AD203B41FA5}">
                      <a16:colId xmlns:a16="http://schemas.microsoft.com/office/drawing/2014/main" val="20002"/>
                    </a:ext>
                  </a:extLst>
                </a:gridCol>
                <a:gridCol w="3807089">
                  <a:extLst>
                    <a:ext uri="{9D8B030D-6E8A-4147-A177-3AD203B41FA5}">
                      <a16:colId xmlns:a16="http://schemas.microsoft.com/office/drawing/2014/main" val="20003"/>
                    </a:ext>
                  </a:extLst>
                </a:gridCol>
              </a:tblGrid>
              <a:tr h="675110">
                <a:tc>
                  <a:txBody>
                    <a:bodyPr/>
                    <a:lstStyle/>
                    <a:p>
                      <a:pPr algn="ctr"/>
                      <a:r>
                        <a:rPr lang="en-US" sz="1400" b="1" dirty="0"/>
                        <a:t>Compute Error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tc rowSpan="2">
                  <a:txBody>
                    <a:bodyPr/>
                    <a:lstStyle/>
                    <a:p>
                      <a:pPr algn="ctr"/>
                      <a:endParaRPr lang="en-US" sz="1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72267">
                <a:tc>
                  <a:txBody>
                    <a:bodyPr/>
                    <a:lstStyle/>
                    <a:p>
                      <a:r>
                        <a:rPr lang="en-US" sz="1400" dirty="0"/>
                        <a:t>How many cm from target location </a:t>
                      </a:r>
                      <a:br>
                        <a:rPr lang="en-US" sz="1400" dirty="0"/>
                      </a:br>
                      <a:r>
                        <a:rPr lang="en-US" sz="1400" dirty="0"/>
                        <a:t>(</a:t>
                      </a:r>
                      <a:r>
                        <a:rPr lang="en-US" sz="1400" dirty="0" err="1"/>
                        <a:t>current</a:t>
                      </a:r>
                      <a:r>
                        <a:rPr lang="en-US" sz="1400" baseline="0" dirty="0" err="1"/>
                        <a:t>_distance</a:t>
                      </a:r>
                      <a:r>
                        <a:rPr lang="en-US" sz="1400" baseline="0" dirty="0"/>
                        <a:t> – </a:t>
                      </a:r>
                      <a:r>
                        <a:rPr lang="en-US" sz="1400" baseline="0" dirty="0" err="1"/>
                        <a:t>target_distance</a:t>
                      </a:r>
                      <a:r>
                        <a:rPr lang="en-US" sz="1400" baseline="0" dirty="0"/>
                        <a:t>)</a:t>
                      </a:r>
                    </a:p>
                    <a:p>
                      <a:endParaRPr lang="en-US" sz="1400" baseline="0" dirty="0"/>
                    </a:p>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5110">
                <a:tc>
                  <a:txBody>
                    <a:bodyPr/>
                    <a:lstStyle/>
                    <a:p>
                      <a:pPr algn="ctr"/>
                      <a:r>
                        <a:rPr lang="en-US" sz="1400" b="1" dirty="0"/>
                        <a:t>Compute/Apply Correction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EC342"/>
                    </a:solidFill>
                  </a:tcPr>
                </a:tc>
                <a:tc rowSpan="2">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2074227"/>
                  </a:ext>
                </a:extLst>
              </a:tr>
              <a:tr h="1076221">
                <a:tc>
                  <a:txBody>
                    <a:bodyPr/>
                    <a:lstStyle/>
                    <a:p>
                      <a:r>
                        <a:rPr lang="en-US" sz="1400" dirty="0"/>
                        <a:t>Multiply by scaling factor and adjust speed based on</a:t>
                      </a:r>
                      <a:r>
                        <a:rPr lang="en-US" sz="1400" baseline="0" dirty="0"/>
                        <a:t> distance</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91293876"/>
                  </a:ext>
                </a:extLst>
              </a:tr>
            </a:tbl>
          </a:graphicData>
        </a:graphic>
      </p:graphicFrame>
      <p:sp>
        <p:nvSpPr>
          <p:cNvPr id="10" name="TextBox 9">
            <a:extLst>
              <a:ext uri="{FF2B5EF4-FFF2-40B4-BE49-F238E27FC236}">
                <a16:creationId xmlns:a16="http://schemas.microsoft.com/office/drawing/2014/main" id="{7E5B40E0-8DC4-B849-9433-11500B9C9CE4}"/>
              </a:ext>
            </a:extLst>
          </p:cNvPr>
          <p:cNvSpPr txBox="1"/>
          <p:nvPr/>
        </p:nvSpPr>
        <p:spPr>
          <a:xfrm>
            <a:off x="6882987" y="4899274"/>
            <a:ext cx="963653" cy="400110"/>
          </a:xfrm>
          <a:prstGeom prst="rect">
            <a:avLst/>
          </a:prstGeom>
          <a:noFill/>
        </p:spPr>
        <p:txBody>
          <a:bodyPr wrap="square" rtlCol="0">
            <a:spAutoFit/>
          </a:bodyPr>
          <a:lstStyle/>
          <a:p>
            <a:pPr algn="ctr"/>
            <a:r>
              <a:rPr lang="en-US" sz="2000" dirty="0"/>
              <a:t>error</a:t>
            </a:r>
          </a:p>
        </p:txBody>
      </p:sp>
      <p:sp>
        <p:nvSpPr>
          <p:cNvPr id="11" name="TextBox 10">
            <a:extLst>
              <a:ext uri="{FF2B5EF4-FFF2-40B4-BE49-F238E27FC236}">
                <a16:creationId xmlns:a16="http://schemas.microsoft.com/office/drawing/2014/main" id="{FE860DDD-6098-D84C-AEED-52935B3A8107}"/>
              </a:ext>
            </a:extLst>
          </p:cNvPr>
          <p:cNvSpPr txBox="1"/>
          <p:nvPr/>
        </p:nvSpPr>
        <p:spPr>
          <a:xfrm>
            <a:off x="6390697" y="2100293"/>
            <a:ext cx="742167" cy="400110"/>
          </a:xfrm>
          <a:prstGeom prst="rect">
            <a:avLst/>
          </a:prstGeom>
          <a:noFill/>
        </p:spPr>
        <p:txBody>
          <a:bodyPr wrap="square" rtlCol="0">
            <a:spAutoFit/>
          </a:bodyPr>
          <a:lstStyle/>
          <a:p>
            <a:r>
              <a:rPr lang="en-US" sz="2000" dirty="0"/>
              <a:t>error</a:t>
            </a:r>
          </a:p>
        </p:txBody>
      </p:sp>
      <p:pic>
        <p:nvPicPr>
          <p:cNvPr id="8" name="Picture 7" descr="A picture containing screenshot, drawing&#10;&#10;Description automatically generated">
            <a:extLst>
              <a:ext uri="{FF2B5EF4-FFF2-40B4-BE49-F238E27FC236}">
                <a16:creationId xmlns:a16="http://schemas.microsoft.com/office/drawing/2014/main" id="{4EBB2217-7BD0-8541-A4DA-674704B2B8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5401" y="2633892"/>
            <a:ext cx="3332761" cy="636023"/>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E39C4993-088F-9245-854C-48CCA5B48D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0208" y="4429702"/>
            <a:ext cx="3683637" cy="579229"/>
          </a:xfrm>
          <a:prstGeom prst="rect">
            <a:avLst/>
          </a:prstGeom>
        </p:spPr>
      </p:pic>
      <p:cxnSp>
        <p:nvCxnSpPr>
          <p:cNvPr id="15" name="Straight Arrow Connector 14">
            <a:extLst>
              <a:ext uri="{FF2B5EF4-FFF2-40B4-BE49-F238E27FC236}">
                <a16:creationId xmlns:a16="http://schemas.microsoft.com/office/drawing/2014/main" id="{966C4913-0F7B-384B-B864-F368E5EE7210}"/>
              </a:ext>
            </a:extLst>
          </p:cNvPr>
          <p:cNvCxnSpPr>
            <a:cxnSpLocks/>
          </p:cNvCxnSpPr>
          <p:nvPr/>
        </p:nvCxnSpPr>
        <p:spPr>
          <a:xfrm flipV="1">
            <a:off x="7356105" y="4668253"/>
            <a:ext cx="0" cy="340677"/>
          </a:xfrm>
          <a:prstGeom prst="straightConnector1">
            <a:avLst/>
          </a:prstGeom>
          <a:ln w="38100">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0313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2020 EV3Lessons.com, Last edit 12/27/2019</a:t>
            </a:r>
            <a:endParaRPr lang="en-US" dirty="0"/>
          </a:p>
        </p:txBody>
      </p:sp>
      <p:sp>
        <p:nvSpPr>
          <p:cNvPr id="2" name="Title 1"/>
          <p:cNvSpPr>
            <a:spLocks noGrp="1"/>
          </p:cNvSpPr>
          <p:nvPr>
            <p:ph type="title"/>
          </p:nvPr>
        </p:nvSpPr>
        <p:spPr/>
        <p:txBody>
          <a:bodyPr>
            <a:normAutofit fontScale="90000"/>
          </a:bodyPr>
          <a:lstStyle/>
          <a:p>
            <a:r>
              <a:rPr lang="en-US" dirty="0"/>
              <a:t>Putting It All Together: Ultrasonic Robot Follower</a:t>
            </a:r>
          </a:p>
        </p:txBody>
      </p:sp>
      <p:pic>
        <p:nvPicPr>
          <p:cNvPr id="6" name="Picture 5" descr="A close up of a device&#10;&#10;Description automatically generated">
            <a:extLst>
              <a:ext uri="{FF2B5EF4-FFF2-40B4-BE49-F238E27FC236}">
                <a16:creationId xmlns:a16="http://schemas.microsoft.com/office/drawing/2014/main" id="{2086B9BC-F93E-7347-86E8-B65CD5E278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 y="2197100"/>
            <a:ext cx="8928100" cy="2463800"/>
          </a:xfrm>
          <a:prstGeom prst="rect">
            <a:avLst/>
          </a:prstGeom>
        </p:spPr>
      </p:pic>
      <p:sp>
        <p:nvSpPr>
          <p:cNvPr id="8" name="TextBox 7">
            <a:extLst>
              <a:ext uri="{FF2B5EF4-FFF2-40B4-BE49-F238E27FC236}">
                <a16:creationId xmlns:a16="http://schemas.microsoft.com/office/drawing/2014/main" id="{88D1F9AE-3057-3149-9821-E7713F66BEFF}"/>
              </a:ext>
            </a:extLst>
          </p:cNvPr>
          <p:cNvSpPr txBox="1"/>
          <p:nvPr/>
        </p:nvSpPr>
        <p:spPr>
          <a:xfrm>
            <a:off x="2717800" y="2795369"/>
            <a:ext cx="4897120" cy="646331"/>
          </a:xfrm>
          <a:prstGeom prst="rect">
            <a:avLst/>
          </a:prstGeom>
          <a:noFill/>
        </p:spPr>
        <p:txBody>
          <a:bodyPr wrap="square" rtlCol="0">
            <a:spAutoFit/>
          </a:bodyPr>
          <a:lstStyle/>
          <a:p>
            <a:r>
              <a:rPr lang="en-US" dirty="0"/>
              <a:t>Loop so that the robot keeps applying an updated correction based on the ultrasonic reading</a:t>
            </a:r>
          </a:p>
        </p:txBody>
      </p:sp>
      <p:sp>
        <p:nvSpPr>
          <p:cNvPr id="9" name="TextBox 8">
            <a:extLst>
              <a:ext uri="{FF2B5EF4-FFF2-40B4-BE49-F238E27FC236}">
                <a16:creationId xmlns:a16="http://schemas.microsoft.com/office/drawing/2014/main" id="{3B08CDDC-7C26-6241-8520-9DF2FEB8AD5D}"/>
              </a:ext>
            </a:extLst>
          </p:cNvPr>
          <p:cNvSpPr txBox="1"/>
          <p:nvPr/>
        </p:nvSpPr>
        <p:spPr>
          <a:xfrm>
            <a:off x="2717800" y="4203700"/>
            <a:ext cx="4897120" cy="646331"/>
          </a:xfrm>
          <a:prstGeom prst="rect">
            <a:avLst/>
          </a:prstGeom>
          <a:noFill/>
        </p:spPr>
        <p:txBody>
          <a:bodyPr wrap="square" rtlCol="0">
            <a:spAutoFit/>
          </a:bodyPr>
          <a:lstStyle/>
          <a:p>
            <a:r>
              <a:rPr lang="en-US" dirty="0"/>
              <a:t>Compute the error, multiply by the scaling factor, and apply a correction</a:t>
            </a:r>
          </a:p>
        </p:txBody>
      </p:sp>
    </p:spTree>
    <p:extLst>
      <p:ext uri="{BB962C8B-B14F-4D97-AF65-F5344CB8AC3E}">
        <p14:creationId xmlns:p14="http://schemas.microsoft.com/office/powerpoint/2010/main" val="1477601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2133600"/>
            <a:ext cx="8350250" cy="3992563"/>
          </a:xfrm>
        </p:spPr>
        <p:txBody>
          <a:bodyPr/>
          <a:lstStyle/>
          <a:p>
            <a:pPr marL="457200" indent="-457200">
              <a:buFont typeface="+mj-lt"/>
              <a:buAutoNum type="arabicPeriod"/>
            </a:pPr>
            <a:r>
              <a:rPr lang="en-US" dirty="0">
                <a:solidFill>
                  <a:srgbClr val="FF0000"/>
                </a:solidFill>
              </a:rPr>
              <a:t>What does proportional control mean?</a:t>
            </a:r>
            <a:br>
              <a:rPr lang="en-US" dirty="0">
                <a:solidFill>
                  <a:srgbClr val="FF0000"/>
                </a:solidFill>
              </a:rPr>
            </a:br>
            <a:r>
              <a:rPr lang="en-US" dirty="0"/>
              <a:t>Ans. Moving more or less based on how far the robot is from the target distance</a:t>
            </a:r>
          </a:p>
          <a:p>
            <a:pPr marL="457200" indent="-457200">
              <a:buFont typeface="+mj-lt"/>
              <a:buAutoNum type="arabicPeriod"/>
            </a:pPr>
            <a:r>
              <a:rPr lang="en-US" dirty="0">
                <a:solidFill>
                  <a:srgbClr val="FF0000"/>
                </a:solidFill>
              </a:rPr>
              <a:t>What do all proportional control code have in common?</a:t>
            </a:r>
            <a:br>
              <a:rPr lang="en-US" dirty="0">
                <a:solidFill>
                  <a:srgbClr val="FF0000"/>
                </a:solidFill>
              </a:rPr>
            </a:br>
            <a:r>
              <a:rPr lang="en-US" dirty="0"/>
              <a:t>Ans. Computing an error and making a correction</a:t>
            </a:r>
          </a:p>
          <a:p>
            <a:pPr marL="457200" indent="-457200">
              <a:buFont typeface="+mj-lt"/>
              <a:buAutoNum type="arabicPeriod"/>
            </a:pPr>
            <a:endParaRPr lang="en-US" dirty="0"/>
          </a:p>
          <a:p>
            <a:endParaRPr lang="en-US" dirty="0"/>
          </a:p>
        </p:txBody>
      </p:sp>
      <p:sp>
        <p:nvSpPr>
          <p:cNvPr id="4" name="Footer Placeholder 3"/>
          <p:cNvSpPr>
            <a:spLocks noGrp="1"/>
          </p:cNvSpPr>
          <p:nvPr>
            <p:ph type="ftr" sz="quarter" idx="11"/>
          </p:nvPr>
        </p:nvSpPr>
        <p:spPr/>
        <p:txBody>
          <a:bodyPr/>
          <a:lstStyle/>
          <a:p>
            <a:r>
              <a:rPr lang="sk-SK"/>
              <a:t>© 2020 EV3Lessons.com, Last edit 12/27/2019</a:t>
            </a:r>
            <a:endParaRPr lang="en-US"/>
          </a:p>
        </p:txBody>
      </p:sp>
      <p:sp>
        <p:nvSpPr>
          <p:cNvPr id="2" name="Title 1"/>
          <p:cNvSpPr>
            <a:spLocks noGrp="1"/>
          </p:cNvSpPr>
          <p:nvPr>
            <p:ph type="title"/>
          </p:nvPr>
        </p:nvSpPr>
        <p:spPr/>
        <p:txBody>
          <a:bodyPr/>
          <a:lstStyle/>
          <a:p>
            <a:r>
              <a:rPr lang="en-US" dirty="0"/>
              <a:t>Discussion Guide</a:t>
            </a:r>
          </a:p>
        </p:txBody>
      </p:sp>
    </p:spTree>
    <p:extLst>
      <p:ext uri="{BB962C8B-B14F-4D97-AF65-F5344CB8AC3E}">
        <p14:creationId xmlns:p14="http://schemas.microsoft.com/office/powerpoint/2010/main" val="154794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sz="3200" dirty="0"/>
              <a:t>This tutorial was created by Sanjay Seshan and Arvind Seshan </a:t>
            </a:r>
          </a:p>
          <a:p>
            <a:pPr lvl="1"/>
            <a:r>
              <a:rPr lang="en-US" sz="3200" dirty="0"/>
              <a:t>More lessons at www.ev3lessons.com</a:t>
            </a:r>
          </a:p>
        </p:txBody>
      </p:sp>
      <p:sp>
        <p:nvSpPr>
          <p:cNvPr id="4" name="Footer Placeholder 3"/>
          <p:cNvSpPr>
            <a:spLocks noGrp="1"/>
          </p:cNvSpPr>
          <p:nvPr>
            <p:ph type="ftr" sz="quarter" idx="11"/>
          </p:nvPr>
        </p:nvSpPr>
        <p:spPr/>
        <p:txBody>
          <a:bodyPr/>
          <a:lstStyle/>
          <a:p>
            <a:r>
              <a:rPr lang="sk-SK"/>
              <a:t>© 2020 EV3Lessons.com, Last edit 12/27/2019</a:t>
            </a:r>
            <a:endParaRPr lang="en-US"/>
          </a:p>
        </p:txBody>
      </p:sp>
      <p:sp>
        <p:nvSpPr>
          <p:cNvPr id="2" name="Title 1"/>
          <p:cNvSpPr>
            <a:spLocks noGrp="1"/>
          </p:cNvSpPr>
          <p:nvPr>
            <p:ph type="title"/>
          </p:nvPr>
        </p:nvSpPr>
        <p:spPr/>
        <p:txBody>
          <a:bodyPr/>
          <a:lstStyle/>
          <a:p>
            <a:r>
              <a:rPr lang="en-US"/>
              <a:t>Credits</a:t>
            </a:r>
            <a:endParaRPr lang="en-US" dirty="0"/>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7880" y="3920581"/>
            <a:ext cx="3286720" cy="11578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p:sld>
</file>

<file path=ppt/theme/theme1.xml><?xml version="1.0" encoding="utf-8"?>
<a:theme xmlns:a="http://schemas.openxmlformats.org/drawingml/2006/main" name="advanced">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anced" id="{90896108-50DE-FE4A-B182-456CF756ABD8}" vid="{7A7CEA50-AD81-7D48-98DE-F95E5886FB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advanced</Template>
  <TotalTime>3591</TotalTime>
  <Words>554</Words>
  <Application>Microsoft Macintosh PowerPoint</Application>
  <PresentationFormat>On-screen Show (4:3)</PresentationFormat>
  <Paragraphs>56</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Helvetica Neue</vt:lpstr>
      <vt:lpstr>Wingdings</vt:lpstr>
      <vt:lpstr>advanced</vt:lpstr>
      <vt:lpstr>EV3 Classroom: Proportional Control</vt:lpstr>
      <vt:lpstr>Lesson Objectives</vt:lpstr>
      <vt:lpstr>Learn and Discuss Proportional Control</vt:lpstr>
      <vt:lpstr>What Proportional Control Looks Like</vt:lpstr>
      <vt:lpstr>Challenge</vt:lpstr>
      <vt:lpstr>Challenge</vt:lpstr>
      <vt:lpstr>Putting It All Together: Ultrasonic Robot Follower</vt:lpstr>
      <vt:lpstr>Discussion Guide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Control</dc:title>
  <dc:creator>Sanjay Seshan</dc:creator>
  <cp:lastModifiedBy>Srinivasan Seshan</cp:lastModifiedBy>
  <cp:revision>43</cp:revision>
  <cp:lastPrinted>2015-12-20T02:26:09Z</cp:lastPrinted>
  <dcterms:created xsi:type="dcterms:W3CDTF">2014-10-28T21:59:38Z</dcterms:created>
  <dcterms:modified xsi:type="dcterms:W3CDTF">2019-12-27T23:13:33Z</dcterms:modified>
</cp:coreProperties>
</file>