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6"/>
  </p:notesMasterIdLst>
  <p:handoutMasterIdLst>
    <p:handoutMasterId r:id="rId17"/>
  </p:handoutMasterIdLst>
  <p:sldIdLst>
    <p:sldId id="414" r:id="rId4"/>
    <p:sldId id="413" r:id="rId5"/>
    <p:sldId id="265" r:id="rId6"/>
    <p:sldId id="347" r:id="rId7"/>
    <p:sldId id="415" r:id="rId8"/>
    <p:sldId id="345" r:id="rId9"/>
    <p:sldId id="266" r:id="rId10"/>
    <p:sldId id="411" r:id="rId11"/>
    <p:sldId id="409" r:id="rId12"/>
    <p:sldId id="412" r:id="rId13"/>
    <p:sldId id="410" r:id="rId14"/>
    <p:sldId id="40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90" autoAdjust="0"/>
    <p:restoredTop sz="96172" autoAdjust="0"/>
  </p:normalViewPr>
  <p:slideViewPr>
    <p:cSldViewPr snapToGrid="0" snapToObjects="1">
      <p:cViewPr varScale="1">
        <p:scale>
          <a:sx n="146" d="100"/>
          <a:sy n="146" d="100"/>
        </p:scale>
        <p:origin x="182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12/25/19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4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289C-E20C-4FE1-AC84-4800CEA1672A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A5BF-ABDB-4841-B62B-313E99FA370A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3916-3158-4330-91CA-82327BEAD2F0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AB50-F095-41BF-9456-1C5697285270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/>
              <a:t>Click to edit Master title style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228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E4F8-C1F5-4923-B09B-13452327FC68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13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BEF7-2368-4043-AB46-C63DC3EB6AFD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</p:spTree>
    <p:extLst>
      <p:ext uri="{BB962C8B-B14F-4D97-AF65-F5344CB8AC3E}">
        <p14:creationId xmlns:p14="http://schemas.microsoft.com/office/powerpoint/2010/main" val="1479033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BE27-1C26-4082-A079-725E623E1BF4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63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2A5D6-FD22-4E59-AA4B-DA0441E2D862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7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AB4C-D972-4469-8BFF-F189969E5973}" type="datetime1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88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33E2-CF34-4F40-953B-DB1B6FCF9799}" type="datetime1">
              <a:rPr lang="en-US" smtClean="0"/>
              <a:t>12/25/19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06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48E7-97BA-4051-B6A6-43CA35AFDDAA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826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A535-58D9-48C5-9314-06D09DE7800D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CC73-09B9-44A4-92C8-FB255481DF26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93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C7F5-B55B-4EFD-87A2-BA6BCAA3B4FC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81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7E60-0EE1-46BB-94FA-EB5EF10B840D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3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6528B-7DB4-4141-A8F3-0A6B2A12B3AB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13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7845-360B-400E-B036-BDC9F3564CD9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59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56B2-7AD0-4ABC-B5A3-4A16BA7DC312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464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7225-40C1-4642-8897-334697F47E5F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4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545F-2A4A-4E1C-876F-026175EBE719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064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6F8D-743C-4573-8467-A35A8ABF2A70}" type="datetime1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354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686B-6092-4BE8-93B5-887AEBD421E2}" type="datetime1">
              <a:rPr lang="en-US" smtClean="0"/>
              <a:t>12/25/19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7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1376-115B-464B-BBB9-831F957A9716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B7FBA-E254-4EF3-94EF-8CEA3E5384D9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464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F389-2429-4204-8781-4BB2587FC0C0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29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B310-93BC-45DF-A421-43813F6F0E94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30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C4D7-EABE-4323-BC1F-E318C7F6E728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38A4-E24C-49CA-A5EF-89E374B7C8BF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07CE-5F98-4C25-B242-23A2420274E5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79BE-4F41-4502-AD57-8474136C0AEE}" type="datetime1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018D-4FD8-4ADD-9E21-B4FEABA98CDC}" type="datetime1">
              <a:rPr lang="en-US" smtClean="0"/>
              <a:t>12/25/19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9C88-A2CD-43DB-BDC9-4D26858AAE9F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2D1D-11F2-4319-8553-B4CFF103917A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BC3DD-8491-49E8-87B6-EE1A02553E31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42153C9-7470-4133-BAA6-B90EE82346C5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EV3Lessons.com 2020 (Last edit: 12/21/2019)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625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7FA7C-C5E8-46CB-8018-A690600A64FC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9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EV3 Classroom: Basic Turning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E8FA677-95AB-DE44-851C-9E28A687109E}"/>
              </a:ext>
            </a:extLst>
          </p:cNvPr>
          <p:cNvSpPr txBox="1">
            <a:spLocks/>
          </p:cNvSpPr>
          <p:nvPr/>
        </p:nvSpPr>
        <p:spPr>
          <a:xfrm>
            <a:off x="4868091" y="272833"/>
            <a:ext cx="3897684" cy="15980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BEGINNER PROGRAMMING LESSON</a:t>
            </a:r>
            <a:endParaRPr lang="en-US" sz="3200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1FF46E84-220E-344D-9FB4-F591B066F3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17" t="7031" r="4033" b="8124"/>
          <a:stretch/>
        </p:blipFill>
        <p:spPr>
          <a:xfrm>
            <a:off x="129863" y="209018"/>
            <a:ext cx="4442137" cy="1673443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2D99C210-11B1-6B4E-BFEA-B6F122100E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120" y="4883748"/>
            <a:ext cx="1444298" cy="144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75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Discussion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69109"/>
            <a:ext cx="8245474" cy="4373563"/>
          </a:xfrm>
        </p:spPr>
        <p:txBody>
          <a:bodyPr/>
          <a:lstStyle/>
          <a:p>
            <a:r>
              <a:rPr lang="en-US" dirty="0"/>
              <a:t>Did you try PIVOT and SPIN turns?  What did you discover?</a:t>
            </a:r>
          </a:p>
          <a:p>
            <a:pPr marL="274320" lvl="1" indent="0">
              <a:buNone/>
            </a:pPr>
            <a:r>
              <a:rPr lang="en-US" b="0" dirty="0">
                <a:solidFill>
                  <a:srgbClr val="FF0000"/>
                </a:solidFill>
              </a:rPr>
              <a:t>Pivot turns were fine for Challenge 1, but for Challenge 2, if we used Pivot turns, we were farther away from the base.</a:t>
            </a:r>
          </a:p>
          <a:p>
            <a:r>
              <a:rPr lang="en-US" dirty="0"/>
              <a:t>What situations would one work better than the other?</a:t>
            </a:r>
          </a:p>
          <a:p>
            <a:pPr marL="274320" lvl="1" indent="0">
              <a:buNone/>
            </a:pPr>
            <a:r>
              <a:rPr lang="en-US" b="0" dirty="0">
                <a:solidFill>
                  <a:srgbClr val="FF0000"/>
                </a:solidFill>
              </a:rPr>
              <a:t>Spin turns are better for tight turns (places where there is not enough space) and you stay closer to your original position.</a:t>
            </a:r>
          </a:p>
          <a:p>
            <a:r>
              <a:rPr lang="en-US" dirty="0"/>
              <a:t>What is PSEUDOCODE?  Why do you think programmers find it useful? (</a:t>
            </a:r>
            <a:r>
              <a:rPr lang="en-US" dirty="0" err="1"/>
              <a:t>pseudocode</a:t>
            </a:r>
            <a:r>
              <a:rPr lang="en-US" dirty="0"/>
              <a:t> is from the worksheet)</a:t>
            </a:r>
          </a:p>
          <a:p>
            <a:pPr marL="274320" lvl="1" indent="0">
              <a:buNone/>
            </a:pPr>
            <a:r>
              <a:rPr lang="en-US" b="0" dirty="0" err="1">
                <a:solidFill>
                  <a:srgbClr val="FF0000"/>
                </a:solidFill>
              </a:rPr>
              <a:t>Pseudocode</a:t>
            </a:r>
            <a:r>
              <a:rPr lang="en-US" b="0" dirty="0">
                <a:solidFill>
                  <a:srgbClr val="FF0000"/>
                </a:solidFill>
              </a:rPr>
              <a:t> allows programmers to write out their code in plain English before you code in a programming language. It lets you plan and think before you sit down to code. It lets you share your ideas with others you are working with in a common language.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</p:spTree>
    <p:extLst>
      <p:ext uri="{BB962C8B-B14F-4D97-AF65-F5344CB8AC3E}">
        <p14:creationId xmlns:p14="http://schemas.microsoft.com/office/powerpoint/2010/main" val="56653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429" y="1260699"/>
            <a:ext cx="4100245" cy="4373563"/>
          </a:xfrm>
        </p:spPr>
        <p:txBody>
          <a:bodyPr/>
          <a:lstStyle/>
          <a:p>
            <a:pPr algn="ctr"/>
            <a:r>
              <a:rPr lang="en-US" u="sng" dirty="0">
                <a:solidFill>
                  <a:srgbClr val="00B050"/>
                </a:solidFill>
              </a:rPr>
              <a:t>Challenge 2</a:t>
            </a:r>
          </a:p>
          <a:p>
            <a:r>
              <a:rPr lang="en-US" b="0" dirty="0"/>
              <a:t>You probably used a </a:t>
            </a:r>
            <a:r>
              <a:rPr lang="en-US" dirty="0"/>
              <a:t>spin turn </a:t>
            </a:r>
            <a:r>
              <a:rPr lang="en-US" b="0" dirty="0"/>
              <a:t>because it is better for tighter turns and gets you closer to the starting point!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282526" y="1260699"/>
            <a:ext cx="3922429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u="sng" dirty="0">
                <a:solidFill>
                  <a:srgbClr val="00B050"/>
                </a:solidFill>
              </a:rPr>
              <a:t>Challenge 1</a:t>
            </a:r>
          </a:p>
          <a:p>
            <a:r>
              <a:rPr lang="en-US" b="0" dirty="0"/>
              <a:t>You probably used a combination of move steering to go straight and do </a:t>
            </a:r>
            <a:r>
              <a:rPr lang="en-US" dirty="0"/>
              <a:t>pivot turns</a:t>
            </a:r>
            <a:r>
              <a:rPr lang="en-US" b="0" dirty="0"/>
              <a:t> to go around the box.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4285673" y="1321379"/>
            <a:ext cx="9236" cy="44763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741879" y="3987992"/>
            <a:ext cx="1716544" cy="2159083"/>
            <a:chOff x="741879" y="3987992"/>
            <a:chExt cx="1716544" cy="2159083"/>
          </a:xfrm>
        </p:grpSpPr>
        <p:sp>
          <p:nvSpPr>
            <p:cNvPr id="37" name="Rectangle 36"/>
            <p:cNvSpPr/>
            <p:nvPr/>
          </p:nvSpPr>
          <p:spPr>
            <a:xfrm rot="18069342">
              <a:off x="1115964" y="4336499"/>
              <a:ext cx="1023290" cy="99030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 rot="18292411">
              <a:off x="1848335" y="5536987"/>
              <a:ext cx="572287" cy="647889"/>
              <a:chOff x="6517598" y="1384746"/>
              <a:chExt cx="1188616" cy="1371767"/>
            </a:xfrm>
          </p:grpSpPr>
          <p:grpSp>
            <p:nvGrpSpPr>
              <p:cNvPr id="45" name="Group 44"/>
              <p:cNvGrpSpPr/>
              <p:nvPr/>
            </p:nvGrpSpPr>
            <p:grpSpPr>
              <a:xfrm rot="5400000">
                <a:off x="6529015" y="1512901"/>
                <a:ext cx="1141996" cy="1164830"/>
                <a:chOff x="6310708" y="2215660"/>
                <a:chExt cx="809489" cy="898563"/>
              </a:xfrm>
            </p:grpSpPr>
            <p:sp>
              <p:nvSpPr>
                <p:cNvPr id="50" name="Rounded Rectangle 49"/>
                <p:cNvSpPr/>
                <p:nvPr/>
              </p:nvSpPr>
              <p:spPr>
                <a:xfrm>
                  <a:off x="6466603" y="2215660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ounded Rectangle 50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74" name="Oval 7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TextBox 45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39" name="Straight Arrow Connector 38"/>
            <p:cNvCxnSpPr/>
            <p:nvPr/>
          </p:nvCxnSpPr>
          <p:spPr>
            <a:xfrm flipH="1">
              <a:off x="741879" y="3987992"/>
              <a:ext cx="559788" cy="9151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 flipV="1">
              <a:off x="1579322" y="4004057"/>
              <a:ext cx="805571" cy="468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1942058" y="4736697"/>
              <a:ext cx="506715" cy="8552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751521" y="5156883"/>
              <a:ext cx="952935" cy="5258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5584553" y="3823941"/>
            <a:ext cx="1608587" cy="2648734"/>
            <a:chOff x="5584553" y="3823941"/>
            <a:chExt cx="1608587" cy="2648734"/>
          </a:xfrm>
        </p:grpSpPr>
        <p:cxnSp>
          <p:nvCxnSpPr>
            <p:cNvPr id="76" name="Straight Arrow Connector 75"/>
            <p:cNvCxnSpPr/>
            <p:nvPr/>
          </p:nvCxnSpPr>
          <p:spPr>
            <a:xfrm flipV="1">
              <a:off x="6854868" y="4309384"/>
              <a:ext cx="0" cy="10539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5584553" y="5734011"/>
              <a:ext cx="95324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Start and End position</a:t>
              </a:r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flipH="1">
              <a:off x="6891067" y="4406104"/>
              <a:ext cx="1964" cy="9940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Snip Same Side Corner Rectangle 78"/>
            <p:cNvSpPr/>
            <p:nvPr/>
          </p:nvSpPr>
          <p:spPr>
            <a:xfrm>
              <a:off x="6512181" y="5776527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First Base</a:t>
              </a:r>
            </a:p>
          </p:txBody>
        </p:sp>
        <p:grpSp>
          <p:nvGrpSpPr>
            <p:cNvPr id="80" name="Group 79"/>
            <p:cNvGrpSpPr/>
            <p:nvPr/>
          </p:nvGrpSpPr>
          <p:grpSpPr>
            <a:xfrm rot="16200000">
              <a:off x="6634074" y="5339709"/>
              <a:ext cx="367491" cy="560044"/>
              <a:chOff x="6517601" y="1130529"/>
              <a:chExt cx="1203194" cy="1625984"/>
            </a:xfrm>
          </p:grpSpPr>
          <p:grpSp>
            <p:nvGrpSpPr>
              <p:cNvPr id="82" name="Group 81"/>
              <p:cNvGrpSpPr/>
              <p:nvPr/>
            </p:nvGrpSpPr>
            <p:grpSpPr>
              <a:xfrm rot="5400000">
                <a:off x="6529019" y="1512901"/>
                <a:ext cx="1141996" cy="1164832"/>
                <a:chOff x="6310708" y="2215655"/>
                <a:chExt cx="809489" cy="898564"/>
              </a:xfrm>
            </p:grpSpPr>
            <p:sp>
              <p:nvSpPr>
                <p:cNvPr id="85" name="Rounded Rectangle 84"/>
                <p:cNvSpPr/>
                <p:nvPr/>
              </p:nvSpPr>
              <p:spPr>
                <a:xfrm>
                  <a:off x="6466604" y="2215655"/>
                  <a:ext cx="519438" cy="898564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ounded Rectangle 85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87" name="Rounded Rectangle 86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88" name="Oval 87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3" name="TextBox 82"/>
              <p:cNvSpPr txBox="1"/>
              <p:nvPr/>
            </p:nvSpPr>
            <p:spPr>
              <a:xfrm>
                <a:off x="7255174" y="1130529"/>
                <a:ext cx="465621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sp>
          <p:nvSpPr>
            <p:cNvPr id="81" name="Snip Same Side Corner Rectangle 80"/>
            <p:cNvSpPr/>
            <p:nvPr/>
          </p:nvSpPr>
          <p:spPr>
            <a:xfrm>
              <a:off x="6519559" y="3823941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Second Base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6526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1343"/>
            <a:ext cx="8245474" cy="4596546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/>
              <a:t>This tutorial was created by Sanjay Seshan and Arvind </a:t>
            </a:r>
            <a:r>
              <a:rPr lang="en-US" sz="1800" dirty="0" err="1"/>
              <a:t>Seshan</a:t>
            </a:r>
            <a:endParaRPr lang="en-US" sz="1800" dirty="0"/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More lessons are available at www.ev3lessons.com</a:t>
            </a:r>
            <a:br>
              <a:rPr lang="en-US" sz="1800" b="0" dirty="0"/>
            </a:b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61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Learn to turn the robot a desired number of degrees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the differences between Spin and Pivot Turns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how to program two different type of turns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to write </a:t>
            </a:r>
            <a:r>
              <a:rPr lang="en-US"/>
              <a:t>pseudocode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</p:spTree>
    <p:extLst>
      <p:ext uri="{BB962C8B-B14F-4D97-AF65-F5344CB8AC3E}">
        <p14:creationId xmlns:p14="http://schemas.microsoft.com/office/powerpoint/2010/main" val="1741291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traight Connector 92"/>
          <p:cNvCxnSpPr/>
          <p:nvPr/>
        </p:nvCxnSpPr>
        <p:spPr>
          <a:xfrm>
            <a:off x="3584593" y="5364706"/>
            <a:ext cx="2257735" cy="12731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99153" y="5350552"/>
            <a:ext cx="2257735" cy="12731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76087" y="2251740"/>
            <a:ext cx="238080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PIVOT Vs. SPIN Turns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6087" y="977739"/>
            <a:ext cx="5497869" cy="3693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180 Degree Pivot Turn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6087" y="3868344"/>
            <a:ext cx="549786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180 Degree Spin Turn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189" y="1255771"/>
            <a:ext cx="2805025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Notice where the robot ends in both pictures after a 180 degree turn. </a:t>
            </a:r>
          </a:p>
          <a:p>
            <a:endParaRPr lang="en-US" dirty="0"/>
          </a:p>
          <a:p>
            <a:r>
              <a:rPr lang="en-US" dirty="0"/>
              <a:t>In the Spin Turn, the robot moves a lot less and that makes Spin Turns are great for tight positions. Spin turns tend to be a bit faster but also a little less accurate.</a:t>
            </a:r>
          </a:p>
          <a:p>
            <a:endParaRPr lang="en-US" dirty="0"/>
          </a:p>
          <a:p>
            <a:r>
              <a:rPr lang="en-US" dirty="0"/>
              <a:t>So when you need to make turns, you should decide which turn is best for you!</a:t>
            </a:r>
          </a:p>
        </p:txBody>
      </p:sp>
      <p:grpSp>
        <p:nvGrpSpPr>
          <p:cNvPr id="10" name="Group 9"/>
          <p:cNvGrpSpPr/>
          <p:nvPr/>
        </p:nvGrpSpPr>
        <p:grpSpPr>
          <a:xfrm rot="10800000">
            <a:off x="4133980" y="4741368"/>
            <a:ext cx="1164830" cy="1126313"/>
            <a:chOff x="6507215" y="1439970"/>
            <a:chExt cx="1164830" cy="1407778"/>
          </a:xfrm>
        </p:grpSpPr>
        <p:grpSp>
          <p:nvGrpSpPr>
            <p:cNvPr id="11" name="Group 10"/>
            <p:cNvGrpSpPr/>
            <p:nvPr/>
          </p:nvGrpSpPr>
          <p:grpSpPr>
            <a:xfrm rot="5400000">
              <a:off x="6518632" y="1512901"/>
              <a:ext cx="1141996" cy="1164830"/>
              <a:chOff x="6310708" y="2223670"/>
              <a:chExt cx="809489" cy="898563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6451830" y="2223670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 rot="10800000">
              <a:off x="7092564" y="1439970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 rot="10800000">
              <a:off x="7102544" y="2478417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57200" y="4373571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Start Position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94082" y="4375841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End Position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82172" y="5404910"/>
            <a:ext cx="1339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Motors </a:t>
            </a:r>
          </a:p>
          <a:p>
            <a:pPr algn="ctr"/>
            <a:r>
              <a:rPr lang="en-US" dirty="0"/>
              <a:t>B and C Move</a:t>
            </a:r>
          </a:p>
        </p:txBody>
      </p:sp>
      <p:grpSp>
        <p:nvGrpSpPr>
          <p:cNvPr id="38" name="Group 37"/>
          <p:cNvGrpSpPr/>
          <p:nvPr/>
        </p:nvGrpSpPr>
        <p:grpSpPr>
          <a:xfrm rot="10800000">
            <a:off x="4051860" y="2570197"/>
            <a:ext cx="1164830" cy="1120703"/>
            <a:chOff x="6507215" y="1439970"/>
            <a:chExt cx="1164830" cy="1428169"/>
          </a:xfrm>
        </p:grpSpPr>
        <p:grpSp>
          <p:nvGrpSpPr>
            <p:cNvPr id="39" name="Group 38"/>
            <p:cNvGrpSpPr/>
            <p:nvPr/>
          </p:nvGrpSpPr>
          <p:grpSpPr>
            <a:xfrm rot="5400000">
              <a:off x="6518632" y="1512901"/>
              <a:ext cx="1141996" cy="1164830"/>
              <a:chOff x="6310708" y="2223670"/>
              <a:chExt cx="809489" cy="898563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6451830" y="2223670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 rot="10800000">
              <a:off x="7092564" y="1439970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 rot="10800000">
              <a:off x="7102544" y="2498808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342777" y="2331936"/>
            <a:ext cx="1339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Motor </a:t>
            </a:r>
          </a:p>
          <a:p>
            <a:pPr algn="ctr"/>
            <a:r>
              <a:rPr lang="en-US" dirty="0"/>
              <a:t>B Moves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7200" y="2918543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Start Position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894858" y="1725371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End Position</a:t>
            </a:r>
          </a:p>
        </p:txBody>
      </p:sp>
      <p:grpSp>
        <p:nvGrpSpPr>
          <p:cNvPr id="89" name="Group 88"/>
          <p:cNvGrpSpPr/>
          <p:nvPr/>
        </p:nvGrpSpPr>
        <p:grpSpPr>
          <a:xfrm>
            <a:off x="892871" y="1619169"/>
            <a:ext cx="1386064" cy="1149437"/>
            <a:chOff x="892871" y="1599143"/>
            <a:chExt cx="1386064" cy="1464787"/>
          </a:xfrm>
        </p:grpSpPr>
        <p:grpSp>
          <p:nvGrpSpPr>
            <p:cNvPr id="30" name="Group 29"/>
            <p:cNvGrpSpPr/>
            <p:nvPr/>
          </p:nvGrpSpPr>
          <p:grpSpPr>
            <a:xfrm>
              <a:off x="892871" y="1599143"/>
              <a:ext cx="1199001" cy="1464787"/>
              <a:chOff x="6507213" y="1291726"/>
              <a:chExt cx="1199001" cy="1464787"/>
            </a:xfrm>
          </p:grpSpPr>
          <p:grpSp>
            <p:nvGrpSpPr>
              <p:cNvPr id="31" name="Group 30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34" name="Rounded Rectangle 33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6" name="Rounded Rectangle 35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7" name="Oval 36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7216809" y="1291726"/>
                <a:ext cx="465620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53" name="Curved Connector 52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648829" y="4706212"/>
            <a:ext cx="1485589" cy="1155897"/>
            <a:chOff x="648829" y="4735413"/>
            <a:chExt cx="1485589" cy="1444755"/>
          </a:xfrm>
        </p:grpSpPr>
        <p:grpSp>
          <p:nvGrpSpPr>
            <p:cNvPr id="18" name="Group 17"/>
            <p:cNvGrpSpPr/>
            <p:nvPr/>
          </p:nvGrpSpPr>
          <p:grpSpPr>
            <a:xfrm>
              <a:off x="809518" y="4735413"/>
              <a:ext cx="1199001" cy="1444755"/>
              <a:chOff x="6507213" y="1311758"/>
              <a:chExt cx="1199001" cy="1444755"/>
            </a:xfrm>
          </p:grpSpPr>
          <p:grpSp>
            <p:nvGrpSpPr>
              <p:cNvPr id="19" name="Group 18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22" name="Rounded Rectangle 21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ounded Rectangle 2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5" name="Oval 2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" name="TextBox 19"/>
              <p:cNvSpPr txBox="1"/>
              <p:nvPr/>
            </p:nvSpPr>
            <p:spPr>
              <a:xfrm>
                <a:off x="7216809" y="1311758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58" name="Curved Connector 57"/>
            <p:cNvCxnSpPr/>
            <p:nvPr/>
          </p:nvCxnSpPr>
          <p:spPr>
            <a:xfrm>
              <a:off x="1785520" y="4980768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urved Connector 76"/>
            <p:cNvCxnSpPr/>
            <p:nvPr/>
          </p:nvCxnSpPr>
          <p:spPr>
            <a:xfrm rot="16200000" flipV="1">
              <a:off x="643486" y="5573839"/>
              <a:ext cx="438638" cy="427951"/>
            </a:xfrm>
            <a:prstGeom prst="curvedConnector3">
              <a:avLst>
                <a:gd name="adj1" fmla="val 278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>
            <a:off x="3393155" y="2219824"/>
            <a:ext cx="238080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674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9-12-21 at 2.15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121" y="4853940"/>
            <a:ext cx="5016500" cy="901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Pivot and Spin turns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743390"/>
              </p:ext>
            </p:extLst>
          </p:nvPr>
        </p:nvGraphicFramePr>
        <p:xfrm>
          <a:off x="729916" y="1535189"/>
          <a:ext cx="7693293" cy="2713191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028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6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0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7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423">
                <a:tc gridSpan="4">
                  <a:txBody>
                    <a:bodyPr/>
                    <a:lstStyle/>
                    <a:p>
                      <a:pPr lvl="1" algn="ctr"/>
                      <a:r>
                        <a:rPr lang="en-US" dirty="0"/>
                        <a:t>Steering Value</a:t>
                      </a: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5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-50</a:t>
                      </a: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-100</a:t>
                      </a: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25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25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Pivot Turn Right</a:t>
                      </a: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Pivot Turn Left</a:t>
                      </a: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Spin Turn Right</a:t>
                      </a: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Spin</a:t>
                      </a:r>
                      <a:r>
                        <a:rPr lang="en-US" baseline="0" dirty="0"/>
                        <a:t> Turn Left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14" name="Oval 13"/>
          <p:cNvSpPr/>
          <p:nvPr/>
        </p:nvSpPr>
        <p:spPr>
          <a:xfrm flipV="1">
            <a:off x="4206427" y="4968875"/>
            <a:ext cx="826396" cy="534458"/>
          </a:xfrm>
          <a:prstGeom prst="ellipse">
            <a:avLst/>
          </a:prstGeom>
          <a:noFill/>
          <a:ln w="5715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68978" y="5570974"/>
            <a:ext cx="3160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Change Steering value here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291186" y="2383237"/>
            <a:ext cx="1144819" cy="1069096"/>
            <a:chOff x="892871" y="1572048"/>
            <a:chExt cx="1386064" cy="1452220"/>
          </a:xfrm>
        </p:grpSpPr>
        <p:grpSp>
          <p:nvGrpSpPr>
            <p:cNvPr id="11" name="Group 10"/>
            <p:cNvGrpSpPr/>
            <p:nvPr/>
          </p:nvGrpSpPr>
          <p:grpSpPr>
            <a:xfrm>
              <a:off x="892871" y="1572048"/>
              <a:ext cx="1199001" cy="1452220"/>
              <a:chOff x="6507213" y="1264631"/>
              <a:chExt cx="1199001" cy="1452220"/>
            </a:xfrm>
          </p:grpSpPr>
          <p:grpSp>
            <p:nvGrpSpPr>
              <p:cNvPr id="16" name="Group 15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19" name="Rounded Rectangle 18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ounded Rectangle 19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1" name="Rounded Rectangle 20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4" name="Oval 2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" name="TextBox 16"/>
              <p:cNvSpPr txBox="1"/>
              <p:nvPr/>
            </p:nvSpPr>
            <p:spPr>
              <a:xfrm>
                <a:off x="7204218" y="1264631"/>
                <a:ext cx="4656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240595" y="2347519"/>
                <a:ext cx="4656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12" name="Curved Connector 11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981721" y="2416271"/>
            <a:ext cx="1302446" cy="1045659"/>
            <a:chOff x="648829" y="4659819"/>
            <a:chExt cx="1485589" cy="1520349"/>
          </a:xfrm>
        </p:grpSpPr>
        <p:grpSp>
          <p:nvGrpSpPr>
            <p:cNvPr id="26" name="Group 25"/>
            <p:cNvGrpSpPr/>
            <p:nvPr/>
          </p:nvGrpSpPr>
          <p:grpSpPr>
            <a:xfrm>
              <a:off x="809518" y="4659819"/>
              <a:ext cx="1199001" cy="1520349"/>
              <a:chOff x="6507213" y="1236164"/>
              <a:chExt cx="1199001" cy="1520349"/>
            </a:xfrm>
          </p:grpSpPr>
          <p:grpSp>
            <p:nvGrpSpPr>
              <p:cNvPr id="29" name="Group 28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32" name="Rounded Rectangle 31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5" name="Oval 3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7216809" y="1236164"/>
                <a:ext cx="465620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27" name="Curved Connector 26"/>
            <p:cNvCxnSpPr/>
            <p:nvPr/>
          </p:nvCxnSpPr>
          <p:spPr>
            <a:xfrm>
              <a:off x="1785520" y="4980768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/>
            <p:nvPr/>
          </p:nvCxnSpPr>
          <p:spPr>
            <a:xfrm rot="16200000" flipV="1">
              <a:off x="643486" y="5573839"/>
              <a:ext cx="438638" cy="427951"/>
            </a:xfrm>
            <a:prstGeom prst="curvedConnector3">
              <a:avLst>
                <a:gd name="adj1" fmla="val 278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270002" y="2392632"/>
            <a:ext cx="990314" cy="1082863"/>
            <a:chOff x="6507213" y="1285591"/>
            <a:chExt cx="1199001" cy="1470922"/>
          </a:xfrm>
        </p:grpSpPr>
        <p:grpSp>
          <p:nvGrpSpPr>
            <p:cNvPr id="39" name="Group 38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7216809" y="1285591"/>
              <a:ext cx="4656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cxnSp>
        <p:nvCxnSpPr>
          <p:cNvPr id="46" name="Curved Connector 45"/>
          <p:cNvCxnSpPr/>
          <p:nvPr/>
        </p:nvCxnSpPr>
        <p:spPr>
          <a:xfrm flipV="1">
            <a:off x="4206427" y="3102824"/>
            <a:ext cx="288172" cy="290003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6739936" y="2391265"/>
            <a:ext cx="1192067" cy="1016461"/>
            <a:chOff x="648830" y="4702271"/>
            <a:chExt cx="1359689" cy="1477897"/>
          </a:xfrm>
        </p:grpSpPr>
        <p:grpSp>
          <p:nvGrpSpPr>
            <p:cNvPr id="48" name="Group 47"/>
            <p:cNvGrpSpPr/>
            <p:nvPr/>
          </p:nvGrpSpPr>
          <p:grpSpPr>
            <a:xfrm>
              <a:off x="809518" y="4702271"/>
              <a:ext cx="1199001" cy="1477897"/>
              <a:chOff x="6507213" y="1278616"/>
              <a:chExt cx="1199001" cy="1477897"/>
            </a:xfrm>
          </p:grpSpPr>
          <p:grpSp>
            <p:nvGrpSpPr>
              <p:cNvPr id="51" name="Group 50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57" name="Oval 56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>
                <a:off x="7216809" y="127861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50" name="Curved Connector 49"/>
            <p:cNvCxnSpPr/>
            <p:nvPr/>
          </p:nvCxnSpPr>
          <p:spPr>
            <a:xfrm rot="5400000">
              <a:off x="579473" y="5071186"/>
              <a:ext cx="566668" cy="427953"/>
            </a:xfrm>
            <a:prstGeom prst="curvedConnector3">
              <a:avLst>
                <a:gd name="adj1" fmla="val 504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Curved Connector 57"/>
          <p:cNvCxnSpPr/>
          <p:nvPr/>
        </p:nvCxnSpPr>
        <p:spPr>
          <a:xfrm flipV="1">
            <a:off x="7865480" y="3017374"/>
            <a:ext cx="288172" cy="290003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ight Arrow 3"/>
          <p:cNvSpPr/>
          <p:nvPr/>
        </p:nvSpPr>
        <p:spPr>
          <a:xfrm>
            <a:off x="1051560" y="4693920"/>
            <a:ext cx="1894840" cy="106172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Move Steering Block</a:t>
            </a:r>
          </a:p>
        </p:txBody>
      </p:sp>
    </p:spTree>
    <p:extLst>
      <p:ext uri="{BB962C8B-B14F-4D97-AF65-F5344CB8AC3E}">
        <p14:creationId xmlns:p14="http://schemas.microsoft.com/office/powerpoint/2010/main" val="61595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steering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44" y="983268"/>
            <a:ext cx="6411029" cy="5431775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/>
              <a:t>Found in the movement tab in the palette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The first input (by default straight) determines the steering value. It ranges -100 to 100.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The second input determines the distance to travel and its unit (rotations, degrees, or seconds). We will be using degrees.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The 3</a:t>
            </a:r>
            <a:r>
              <a:rPr lang="en-US" baseline="30000" dirty="0"/>
              <a:t>rd</a:t>
            </a:r>
            <a:r>
              <a:rPr lang="en-US" dirty="0"/>
              <a:t> input determines the speed of the robot (range of -100 to 100).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Tip: use the Control block Stop (                ) to end the program at the end of your project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pic>
        <p:nvPicPr>
          <p:cNvPr id="7" name="Picture 6" descr="Screen Shot 2019-12-21 at 2.16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151" y="2715846"/>
            <a:ext cx="2132540" cy="1109135"/>
          </a:xfrm>
          <a:prstGeom prst="rect">
            <a:avLst/>
          </a:prstGeom>
          <a:ln>
            <a:solidFill>
              <a:srgbClr val="3366FF"/>
            </a:solidFill>
          </a:ln>
        </p:spPr>
      </p:pic>
      <p:pic>
        <p:nvPicPr>
          <p:cNvPr id="8" name="Picture 7" descr="Screen Shot 2019-12-21 at 2.16.1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015" y="4126207"/>
            <a:ext cx="2270935" cy="901350"/>
          </a:xfrm>
          <a:prstGeom prst="rect">
            <a:avLst/>
          </a:prstGeom>
          <a:ln>
            <a:solidFill>
              <a:srgbClr val="3366FF"/>
            </a:solidFill>
          </a:ln>
        </p:spPr>
      </p:pic>
      <p:pic>
        <p:nvPicPr>
          <p:cNvPr id="10" name="Picture 9" descr="Screen Shot 2019-12-21 at 2.15.02 P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" t="-1006" r="57607" b="37249"/>
          <a:stretch/>
        </p:blipFill>
        <p:spPr>
          <a:xfrm>
            <a:off x="6410609" y="983268"/>
            <a:ext cx="2329856" cy="1612490"/>
          </a:xfrm>
          <a:prstGeom prst="rect">
            <a:avLst/>
          </a:prstGeom>
          <a:ln>
            <a:solidFill>
              <a:srgbClr val="3366FF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6796899" y="1644406"/>
            <a:ext cx="1846792" cy="381000"/>
          </a:xfrm>
          <a:prstGeom prst="rect">
            <a:avLst/>
          </a:prstGeom>
          <a:noFill/>
          <a:ln w="7620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Screen Shot 2019-12-21 at 2.33.14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012" y="5506689"/>
            <a:ext cx="973667" cy="27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56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Shot 2019-12-21 at 2.22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" y="2455654"/>
            <a:ext cx="4291542" cy="14654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 Pivot turn for 90 DEGREES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9419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8" name="Right Arrow 7"/>
          <p:cNvSpPr/>
          <p:nvPr/>
        </p:nvSpPr>
        <p:spPr>
          <a:xfrm>
            <a:off x="6214186" y="2621445"/>
            <a:ext cx="884050" cy="610153"/>
          </a:xfrm>
          <a:prstGeom prst="right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1192" y="4131993"/>
            <a:ext cx="7355814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Program your robot to turn 90 degrees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Does the robot actually turn 90 degrees if you just pick 90 degrees for distance?</a:t>
            </a:r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>
          <a:xfrm flipV="1">
            <a:off x="2860261" y="3448087"/>
            <a:ext cx="0" cy="764990"/>
          </a:xfrm>
          <a:prstGeom prst="straightConnector1">
            <a:avLst/>
          </a:prstGeom>
          <a:ln w="38100" cmpd="sng"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495941" y="2270758"/>
            <a:ext cx="1386064" cy="1371767"/>
            <a:chOff x="892871" y="1692163"/>
            <a:chExt cx="1386064" cy="1371767"/>
          </a:xfrm>
        </p:grpSpPr>
        <p:grpSp>
          <p:nvGrpSpPr>
            <p:cNvPr id="16" name="Group 15"/>
            <p:cNvGrpSpPr/>
            <p:nvPr/>
          </p:nvGrpSpPr>
          <p:grpSpPr>
            <a:xfrm>
              <a:off x="892871" y="1692163"/>
              <a:ext cx="1199001" cy="1371767"/>
              <a:chOff x="6507213" y="1384746"/>
              <a:chExt cx="1199001" cy="1371767"/>
            </a:xfrm>
          </p:grpSpPr>
          <p:grpSp>
            <p:nvGrpSpPr>
              <p:cNvPr id="20" name="Group 19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23" name="Rounded Rectangle 22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5" name="Rounded Rectangle 24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6" name="Oval 25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" name="TextBox 20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18" name="Curved Connector 17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 rot="5400000">
            <a:off x="7354057" y="2240817"/>
            <a:ext cx="1199001" cy="1371767"/>
            <a:chOff x="6507213" y="1384746"/>
            <a:chExt cx="1199001" cy="1371767"/>
          </a:xfrm>
        </p:grpSpPr>
        <p:grpSp>
          <p:nvGrpSpPr>
            <p:cNvPr id="30" name="Group 29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301774" y="2042855"/>
            <a:ext cx="647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5950" y="5377198"/>
            <a:ext cx="27482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Ans. NO! </a:t>
            </a:r>
            <a:r>
              <a:rPr lang="en-US" sz="1600" dirty="0"/>
              <a:t>Solution on next page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 rot="10800000" flipV="1">
            <a:off x="1888677" y="2926499"/>
            <a:ext cx="1307490" cy="534458"/>
          </a:xfrm>
          <a:prstGeom prst="ellipse">
            <a:avLst/>
          </a:prstGeom>
          <a:noFill/>
          <a:ln w="5715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45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make the robot turn 90 degrees?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Ans. Try using the port view to measure the turn and then input the correct number of degrees. For the EV3 Educator robot, it is 360 degrees.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1771" y="4023492"/>
            <a:ext cx="3271738" cy="2392124"/>
          </a:xfrm>
          <a:prstGeom prst="rect">
            <a:avLst/>
          </a:prstGeom>
        </p:spPr>
      </p:pic>
      <p:pic>
        <p:nvPicPr>
          <p:cNvPr id="13" name="Picture 12" descr="Screen Shot 2019-12-21 at 2.22.2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4291862"/>
            <a:ext cx="4291542" cy="1465405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 rot="10800000" flipV="1">
            <a:off x="2142677" y="4762707"/>
            <a:ext cx="1307490" cy="534458"/>
          </a:xfrm>
          <a:prstGeom prst="ellipse">
            <a:avLst/>
          </a:prstGeom>
          <a:noFill/>
          <a:ln w="5715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227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6055"/>
            <a:ext cx="8245474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Split up class into groups as needed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Give each team a copy of the Turning Challenge Worksheet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Challenge Details are on Slide 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Discussion Page Slide 10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Challenge Solution on Slide 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</p:spTree>
    <p:extLst>
      <p:ext uri="{BB962C8B-B14F-4D97-AF65-F5344CB8AC3E}">
        <p14:creationId xmlns:p14="http://schemas.microsoft.com/office/powerpoint/2010/main" val="2136365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TURNING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429" y="1260699"/>
            <a:ext cx="4100245" cy="4373563"/>
          </a:xfrm>
        </p:spPr>
        <p:txBody>
          <a:bodyPr/>
          <a:lstStyle/>
          <a:p>
            <a:pPr algn="ctr"/>
            <a:r>
              <a:rPr lang="en-US" u="sng" dirty="0">
                <a:solidFill>
                  <a:srgbClr val="00B050"/>
                </a:solidFill>
              </a:rPr>
              <a:t>Challenge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Your robot baseball player must run to second base, </a:t>
            </a:r>
            <a:r>
              <a:rPr lang="en-US" b="0" dirty="0">
                <a:solidFill>
                  <a:srgbClr val="FF0000"/>
                </a:solidFill>
              </a:rPr>
              <a:t>turn around</a:t>
            </a:r>
            <a:r>
              <a:rPr lang="en-US" b="0" dirty="0"/>
              <a:t> and come back to first.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Go straight. Turn 180 degrees and return to the same spot.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741879" y="3987992"/>
            <a:ext cx="1725434" cy="2130793"/>
            <a:chOff x="741879" y="3987992"/>
            <a:chExt cx="1725434" cy="2130793"/>
          </a:xfrm>
        </p:grpSpPr>
        <p:sp>
          <p:nvSpPr>
            <p:cNvPr id="6" name="Rectangle 5"/>
            <p:cNvSpPr/>
            <p:nvPr/>
          </p:nvSpPr>
          <p:spPr>
            <a:xfrm rot="18069342">
              <a:off x="1115964" y="4336499"/>
              <a:ext cx="1023290" cy="99030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 rot="18292411">
              <a:off x="1807741" y="5459213"/>
              <a:ext cx="572287" cy="746857"/>
              <a:chOff x="6517598" y="1175206"/>
              <a:chExt cx="1188616" cy="1581307"/>
            </a:xfrm>
          </p:grpSpPr>
          <p:grpSp>
            <p:nvGrpSpPr>
              <p:cNvPr id="8" name="Group 7"/>
              <p:cNvGrpSpPr/>
              <p:nvPr/>
            </p:nvGrpSpPr>
            <p:grpSpPr>
              <a:xfrm rot="5400000">
                <a:off x="6529015" y="1512901"/>
                <a:ext cx="1141996" cy="1164830"/>
                <a:chOff x="6310708" y="2215660"/>
                <a:chExt cx="809489" cy="898563"/>
              </a:xfrm>
            </p:grpSpPr>
            <p:sp>
              <p:nvSpPr>
                <p:cNvPr id="11" name="Rounded Rectangle 10"/>
                <p:cNvSpPr/>
                <p:nvPr/>
              </p:nvSpPr>
              <p:spPr>
                <a:xfrm>
                  <a:off x="6466603" y="2215660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ounded Rectangle 11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3" name="Rounded Rectangle 12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4" name="Oval 1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7235994" y="1175206"/>
                <a:ext cx="465621" cy="369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 flipH="1">
              <a:off x="741879" y="3987992"/>
              <a:ext cx="559788" cy="9151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 flipV="1">
              <a:off x="1579322" y="4004057"/>
              <a:ext cx="805571" cy="468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1942058" y="4736697"/>
              <a:ext cx="506715" cy="8552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751521" y="5156883"/>
              <a:ext cx="952935" cy="5258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Content Placeholder 2"/>
          <p:cNvSpPr txBox="1">
            <a:spLocks/>
          </p:cNvSpPr>
          <p:nvPr/>
        </p:nvSpPr>
        <p:spPr>
          <a:xfrm>
            <a:off x="282526" y="1353059"/>
            <a:ext cx="4100245" cy="21769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u="sng" dirty="0">
                <a:solidFill>
                  <a:srgbClr val="00B050"/>
                </a:solidFill>
              </a:rPr>
              <a:t>Challenge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Your robot is a baseball player who has to run to all the bases and go back to home plate.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Can you program your robot to move forward and then turn left?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Use a square box or tape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4285673" y="1321379"/>
            <a:ext cx="9236" cy="44763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584553" y="3823941"/>
            <a:ext cx="1608587" cy="2648734"/>
            <a:chOff x="5584553" y="3823941"/>
            <a:chExt cx="1608587" cy="2648734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6854868" y="4309384"/>
              <a:ext cx="0" cy="10539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584553" y="5734011"/>
              <a:ext cx="95324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Start and End position</a:t>
              </a: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>
              <a:off x="6891067" y="4406104"/>
              <a:ext cx="1964" cy="9940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Snip Same Side Corner Rectangle 20"/>
            <p:cNvSpPr/>
            <p:nvPr/>
          </p:nvSpPr>
          <p:spPr>
            <a:xfrm>
              <a:off x="6512181" y="5776527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First Base</a:t>
              </a:r>
            </a:p>
          </p:txBody>
        </p:sp>
        <p:grpSp>
          <p:nvGrpSpPr>
            <p:cNvPr id="28" name="Group 27"/>
            <p:cNvGrpSpPr/>
            <p:nvPr/>
          </p:nvGrpSpPr>
          <p:grpSpPr>
            <a:xfrm rot="16200000">
              <a:off x="6589229" y="5294863"/>
              <a:ext cx="375336" cy="641887"/>
              <a:chOff x="6517601" y="892912"/>
              <a:chExt cx="1228878" cy="1863601"/>
            </a:xfrm>
          </p:grpSpPr>
          <p:grpSp>
            <p:nvGrpSpPr>
              <p:cNvPr id="29" name="Group 28"/>
              <p:cNvGrpSpPr/>
              <p:nvPr/>
            </p:nvGrpSpPr>
            <p:grpSpPr>
              <a:xfrm rot="5400000">
                <a:off x="6529019" y="1512901"/>
                <a:ext cx="1141996" cy="1164832"/>
                <a:chOff x="6310708" y="2215655"/>
                <a:chExt cx="809489" cy="898564"/>
              </a:xfrm>
            </p:grpSpPr>
            <p:sp>
              <p:nvSpPr>
                <p:cNvPr id="32" name="Rounded Rectangle 31"/>
                <p:cNvSpPr/>
                <p:nvPr/>
              </p:nvSpPr>
              <p:spPr>
                <a:xfrm>
                  <a:off x="6466604" y="2215655"/>
                  <a:ext cx="519438" cy="898564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5" name="Oval 3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7280859" y="892912"/>
                <a:ext cx="465620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sp>
          <p:nvSpPr>
            <p:cNvPr id="38" name="Snip Same Side Corner Rectangle 37"/>
            <p:cNvSpPr/>
            <p:nvPr/>
          </p:nvSpPr>
          <p:spPr>
            <a:xfrm>
              <a:off x="6519559" y="3823941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Second Base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835671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2CEFEB64-C992-CF42-AC34-A2A7B15E4CF5}" vid="{484731AA-B6D9-C841-B3ED-40BE794FD840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6490</TotalTime>
  <Words>890</Words>
  <Application>Microsoft Macintosh PowerPoint</Application>
  <PresentationFormat>On-screen Show (4:3)</PresentationFormat>
  <Paragraphs>138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Helvetica Neue</vt:lpstr>
      <vt:lpstr>Custom Design</vt:lpstr>
      <vt:lpstr>beginner</vt:lpstr>
      <vt:lpstr>1_Custom Design</vt:lpstr>
      <vt:lpstr>PowerPoint Presentation</vt:lpstr>
      <vt:lpstr>Lesson Objectives</vt:lpstr>
      <vt:lpstr>PIVOT Vs. SPIN Turns</vt:lpstr>
      <vt:lpstr>How to Make Pivot and Spin turns</vt:lpstr>
      <vt:lpstr>Move steering</vt:lpstr>
      <vt:lpstr>MAKING A Pivot turn for 90 DEGREES</vt:lpstr>
      <vt:lpstr>how do you make the robot turn 90 degrees?</vt:lpstr>
      <vt:lpstr>TEACHER INSTRUCTIONS</vt:lpstr>
      <vt:lpstr>TURNING CHALLENGES</vt:lpstr>
      <vt:lpstr>CLASS Discussion GUIDE</vt:lpstr>
      <vt:lpstr>CHALLENGE SOLUTIONS</vt:lpstr>
      <vt:lpstr>CREDITS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Srinivasan Seshan</cp:lastModifiedBy>
  <cp:revision>23</cp:revision>
  <dcterms:created xsi:type="dcterms:W3CDTF">2014-08-07T02:19:13Z</dcterms:created>
  <dcterms:modified xsi:type="dcterms:W3CDTF">2019-12-25T15:37:20Z</dcterms:modified>
</cp:coreProperties>
</file>