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4" r:id="rId1"/>
  </p:sldMasterIdLst>
  <p:notesMasterIdLst>
    <p:notesMasterId r:id="rId13"/>
  </p:notesMasterIdLst>
  <p:sldIdLst>
    <p:sldId id="259" r:id="rId2"/>
    <p:sldId id="260" r:id="rId3"/>
    <p:sldId id="273" r:id="rId4"/>
    <p:sldId id="270" r:id="rId5"/>
    <p:sldId id="262" r:id="rId6"/>
    <p:sldId id="272" r:id="rId7"/>
    <p:sldId id="267" r:id="rId8"/>
    <p:sldId id="263" r:id="rId9"/>
    <p:sldId id="264" r:id="rId10"/>
    <p:sldId id="274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0"/>
    <p:restoredTop sz="94613"/>
  </p:normalViewPr>
  <p:slideViewPr>
    <p:cSldViewPr snapToGrid="0" snapToObjects="1">
      <p:cViewPr>
        <p:scale>
          <a:sx n="120" d="100"/>
          <a:sy n="120" d="100"/>
        </p:scale>
        <p:origin x="52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219CF-C82C-D140-AFDA-2B230CE4D65C}" type="datetimeFigureOut">
              <a:rPr lang="en-US" smtClean="0"/>
              <a:t>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C0FFA-9DAC-5346-9A3A-A5D0C7D2D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7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C0FFA-9DAC-5346-9A3A-A5D0C7D2D7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9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C0FFA-9DAC-5346-9A3A-A5D0C7D2D7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8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C0FFA-9DAC-5346-9A3A-A5D0C7D2D7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77D2D31-A028-5345-B30E-BBB24D1C8787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566" y="457285"/>
            <a:ext cx="4318946" cy="146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30" y="4634464"/>
            <a:ext cx="1618735" cy="161873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420130" y="468518"/>
            <a:ext cx="3979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Bonus </a:t>
            </a:r>
          </a:p>
          <a:p>
            <a:pPr algn="ctr"/>
            <a:r>
              <a:rPr lang="en-US" sz="3200" dirty="0" smtClean="0"/>
              <a:t>EV3</a:t>
            </a:r>
            <a:r>
              <a:rPr lang="en-US" sz="3200" baseline="0" dirty="0" smtClean="0"/>
              <a:t> Programming Lessons</a:t>
            </a:r>
            <a:endParaRPr lang="en-US" sz="3200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167623" y="2685828"/>
            <a:ext cx="7200900" cy="14859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2038865" y="4562497"/>
            <a:ext cx="211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Droids Robotics</a:t>
            </a:r>
            <a:endParaRPr lang="en-US" dirty="0"/>
          </a:p>
        </p:txBody>
      </p:sp>
      <p:sp>
        <p:nvSpPr>
          <p:cNvPr id="24" name="L-Shape 23"/>
          <p:cNvSpPr/>
          <p:nvPr userDrawn="1"/>
        </p:nvSpPr>
        <p:spPr>
          <a:xfrm rot="5400000">
            <a:off x="402" y="0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-Shape 24"/>
          <p:cNvSpPr/>
          <p:nvPr userDrawn="1"/>
        </p:nvSpPr>
        <p:spPr>
          <a:xfrm rot="16200000">
            <a:off x="7205917" y="4919916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-Shape 25"/>
          <p:cNvSpPr/>
          <p:nvPr userDrawn="1"/>
        </p:nvSpPr>
        <p:spPr>
          <a:xfrm rot="10800000">
            <a:off x="7205472" y="-444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-Shape 26"/>
          <p:cNvSpPr/>
          <p:nvPr userDrawn="1"/>
        </p:nvSpPr>
        <p:spPr>
          <a:xfrm>
            <a:off x="-43" y="4920360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B4AFA-481C-784D-9E86-801B8142A2DE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7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B27B-4F96-EE46-9739-4760DDCEE942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9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632" y="290384"/>
            <a:ext cx="8452022" cy="8340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2" y="1359243"/>
            <a:ext cx="8452022" cy="48809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9D90-A649-B24D-BE3D-2D531BA18614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7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DFA64C-383B-4F4B-B36F-04D1AA54217C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6731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A53B-0209-7F4E-BD95-EF1CABAA1492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4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1BFB-EF6A-244D-B8F9-0BFDD05D2BDD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7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8520-EB13-1049-990D-7B32123E5967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E4D3-A829-6F4F-8072-C764548B40ED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580637-6ADF-8347-B12E-F1A91309FE55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31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B41B7E-ED9D-1D41-BF17-92F7B6B9F3FD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469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085969BF-6D5D-474C-A9C0-40F2902D56DE}" type="datetime1">
              <a:rPr lang="en-US" smtClean="0"/>
              <a:t>2/4/16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L-Shape 9"/>
          <p:cNvSpPr/>
          <p:nvPr userDrawn="1"/>
        </p:nvSpPr>
        <p:spPr>
          <a:xfrm rot="5400000">
            <a:off x="402" y="0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-Shape 13"/>
          <p:cNvSpPr/>
          <p:nvPr userDrawn="1"/>
        </p:nvSpPr>
        <p:spPr>
          <a:xfrm rot="16200000">
            <a:off x="7205917" y="4919916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-Shape 14"/>
          <p:cNvSpPr/>
          <p:nvPr userDrawn="1"/>
        </p:nvSpPr>
        <p:spPr>
          <a:xfrm rot="10800000">
            <a:off x="7205472" y="-444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-Shape 15"/>
          <p:cNvSpPr/>
          <p:nvPr userDrawn="1"/>
        </p:nvSpPr>
        <p:spPr>
          <a:xfrm>
            <a:off x="-43" y="4920360"/>
            <a:ext cx="1937639" cy="1938528"/>
          </a:xfrm>
          <a:prstGeom prst="corner">
            <a:avLst>
              <a:gd name="adj1" fmla="val 6607"/>
              <a:gd name="adj2" fmla="val 482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5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arc.a.bazergui" TargetMode="External"/><Relationship Id="rId4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eam@droidsrobotics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mucam.org/projects/cmucam5/wiki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PixyCam</a:t>
            </a:r>
            <a:r>
              <a:rPr lang="en-US" dirty="0" smtClean="0"/>
              <a:t> for MINDSTORMS:</a:t>
            </a:r>
            <a:br>
              <a:rPr lang="en-US" dirty="0" smtClean="0"/>
            </a:br>
            <a:r>
              <a:rPr lang="en-US" dirty="0" smtClean="0"/>
              <a:t>Color Codes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17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Applications to think about:</a:t>
            </a:r>
          </a:p>
          <a:p>
            <a:pPr lvl="1"/>
            <a:r>
              <a:rPr lang="en-US" dirty="0" smtClean="0"/>
              <a:t>Can you use the Y centroid value and identify whether a Color Code is above or below?</a:t>
            </a:r>
          </a:p>
          <a:p>
            <a:pPr lvl="1"/>
            <a:r>
              <a:rPr lang="en-US" dirty="0" smtClean="0"/>
              <a:t>Can you think of something to do with the angle information that a Color Code provides?</a:t>
            </a:r>
          </a:p>
          <a:p>
            <a:pPr lvl="1"/>
            <a:r>
              <a:rPr lang="en-US" dirty="0" smtClean="0"/>
              <a:t>Can Color Codes be used to line follow?</a:t>
            </a:r>
          </a:p>
          <a:p>
            <a:pPr lvl="1"/>
            <a:r>
              <a:rPr lang="en-US" dirty="0" smtClean="0"/>
              <a:t>Can you set up Color Codes around your house (doorways and hallways) and have a robot navigate?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Note: These ideas have not been tested yet.  We may have future lessons on them. Feel free to try them out and let us know how well they work. Email: team@ev3lessons.com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1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65" y="439032"/>
            <a:ext cx="8245475" cy="1371600"/>
          </a:xfrm>
        </p:spPr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832"/>
            <a:ext cx="8245474" cy="4963057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 smtClean="0"/>
              <a:t>This tutorial was created by Sanjay Seshan and Arvind Seshan from Droids Robotics.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More lessons are available at www.ev3lessons.com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Author’s Email: </a:t>
            </a:r>
            <a:r>
              <a:rPr lang="en-US" sz="1800" dirty="0" smtClean="0">
                <a:hlinkClick r:id="rId2"/>
              </a:rPr>
              <a:t>team@droidsrobotics.org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b="0" dirty="0" smtClean="0"/>
              <a:t>Thank you to </a:t>
            </a:r>
            <a:r>
              <a:rPr lang="en-US" sz="1800" dirty="0"/>
              <a:t>Marc-André </a:t>
            </a:r>
            <a:r>
              <a:rPr lang="en-US" sz="1800" dirty="0" err="1" smtClean="0"/>
              <a:t>Bazergui</a:t>
            </a:r>
            <a:r>
              <a:rPr lang="en-US" sz="1800" dirty="0" smtClean="0"/>
              <a:t> for</a:t>
            </a:r>
            <a:r>
              <a:rPr lang="en-US" sz="1800" b="0" dirty="0" smtClean="0"/>
              <a:t> loaning us the </a:t>
            </a:r>
            <a:r>
              <a:rPr lang="en-US" sz="1800" b="0" dirty="0" err="1" smtClean="0"/>
              <a:t>PixyCam</a:t>
            </a:r>
            <a:r>
              <a:rPr lang="en-US" sz="1800" b="0" dirty="0" smtClean="0"/>
              <a:t> for this lesson, (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www.facebook.com/marc.a.bazergui</a:t>
            </a:r>
            <a:r>
              <a:rPr lang="en-US" sz="1800" dirty="0" smtClean="0"/>
              <a:t>, </a:t>
            </a:r>
            <a:r>
              <a:rPr lang="en-US" sz="1800" dirty="0" err="1" smtClean="0"/>
              <a:t>info@bazmarc.ca</a:t>
            </a:r>
            <a:r>
              <a:rPr lang="en-US" sz="1800" dirty="0"/>
              <a:t>)</a:t>
            </a:r>
            <a:r>
              <a:rPr lang="en-US" sz="1800" b="0" dirty="0"/>
              <a:t/>
            </a:r>
            <a:br>
              <a:rPr lang="en-US" sz="1800" b="0" dirty="0"/>
            </a:br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199" y="4630535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This work is licensed under a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Creative Commons Attribution-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NonCommercial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ShareAlike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4"/>
              </a:rPr>
              <a:t> 4.0 International License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.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4374B7"/>
              </a:solidFill>
              <a:effectLst/>
              <a:latin typeface="Helvetica Neue"/>
            </a:endParaRPr>
          </a:p>
        </p:txBody>
      </p:sp>
      <p:pic>
        <p:nvPicPr>
          <p:cNvPr id="2050" name="Picture 2" descr="Creative Commons Licens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8595" y="3609409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7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a Color Code and Why </a:t>
            </a: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I</a:t>
            </a:r>
            <a:r>
              <a:rPr lang="en-US" dirty="0" smtClean="0"/>
              <a:t>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Color Codes are two or more color code signatures next to each other.</a:t>
            </a:r>
          </a:p>
          <a:p>
            <a:r>
              <a:rPr lang="en-US" dirty="0" smtClean="0"/>
              <a:t>A way to train the </a:t>
            </a:r>
            <a:r>
              <a:rPr lang="en-US" dirty="0" err="1" smtClean="0"/>
              <a:t>PixyCam</a:t>
            </a:r>
            <a:r>
              <a:rPr lang="en-US" dirty="0" smtClean="0"/>
              <a:t> to recognize more than one color next to each other as one object</a:t>
            </a:r>
          </a:p>
          <a:p>
            <a:r>
              <a:rPr lang="en-US" dirty="0" smtClean="0"/>
              <a:t>Allows you to have many more signatures (beyond the 7 color signatures)</a:t>
            </a:r>
          </a:p>
          <a:p>
            <a:r>
              <a:rPr lang="en-US" dirty="0" smtClean="0"/>
              <a:t>Makes detecting objects more reliable because it is unlikely that the camera will see more than one color next to each other in the background</a:t>
            </a:r>
          </a:p>
          <a:p>
            <a:r>
              <a:rPr lang="en-US" dirty="0" smtClean="0"/>
              <a:t>Can give you an angle estimate of the object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54" y="4179647"/>
            <a:ext cx="4742426" cy="2022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5970" y="6240162"/>
            <a:ext cx="1992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Photo Credits: </a:t>
            </a:r>
            <a:r>
              <a:rPr lang="en-US" sz="1100" dirty="0" err="1" smtClean="0"/>
              <a:t>PixyCam</a:t>
            </a:r>
            <a:r>
              <a:rPr lang="en-US" sz="1100" dirty="0" smtClean="0"/>
              <a:t> Help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1018" y="4179647"/>
            <a:ext cx="179328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1877" y="6036159"/>
            <a:ext cx="1992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Back of </a:t>
            </a:r>
            <a:r>
              <a:rPr lang="en-US" sz="1100" dirty="0" err="1" smtClean="0"/>
              <a:t>PixyCam</a:t>
            </a:r>
            <a:r>
              <a:rPr lang="en-US" sz="1100" dirty="0" smtClean="0"/>
              <a:t> Box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423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Helpful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2" y="1359244"/>
            <a:ext cx="8452022" cy="207375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PixyCam</a:t>
            </a:r>
            <a:r>
              <a:rPr lang="en-US" dirty="0"/>
              <a:t> </a:t>
            </a:r>
            <a:r>
              <a:rPr lang="en-US" dirty="0" smtClean="0"/>
              <a:t>wiki and menu use three terms that can be confusing:</a:t>
            </a:r>
          </a:p>
          <a:p>
            <a:pPr lvl="1"/>
            <a:r>
              <a:rPr lang="en-US" dirty="0" smtClean="0"/>
              <a:t>Signature (sometimes called Normal </a:t>
            </a:r>
            <a:r>
              <a:rPr lang="en-US" dirty="0"/>
              <a:t>S</a:t>
            </a:r>
            <a:r>
              <a:rPr lang="en-US" dirty="0" smtClean="0"/>
              <a:t>ignature): a signature made up of exactly 1 color (used in our </a:t>
            </a:r>
            <a:r>
              <a:rPr lang="en-US" dirty="0" err="1" smtClean="0"/>
              <a:t>PixyCam</a:t>
            </a:r>
            <a:r>
              <a:rPr lang="en-US" dirty="0" smtClean="0"/>
              <a:t> Introduction and Color Identifier lessons)</a:t>
            </a:r>
          </a:p>
          <a:p>
            <a:pPr lvl="1"/>
            <a:r>
              <a:rPr lang="en-US" dirty="0" smtClean="0"/>
              <a:t>CC Signature: the individual signatures that are used in a color code</a:t>
            </a:r>
          </a:p>
          <a:p>
            <a:pPr lvl="1"/>
            <a:r>
              <a:rPr lang="en-US" dirty="0" smtClean="0"/>
              <a:t>Color Codes: 2 or more CC signatures next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4260770"/>
            <a:ext cx="2590800" cy="1148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384742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Color Code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02100" y="4476931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CC Signature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4476931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CC Signature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9348" y="4271626"/>
            <a:ext cx="1261329" cy="11487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0939" y="4476670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Normal Signature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94100" y="3667777"/>
            <a:ext cx="3403600" cy="2148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49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Configuring Color Code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2" y="1171354"/>
            <a:ext cx="6029590" cy="3553416"/>
          </a:xfrm>
        </p:spPr>
        <p:txBody>
          <a:bodyPr>
            <a:normAutofit lnSpcReduction="10000"/>
          </a:bodyPr>
          <a:lstStyle/>
          <a:p>
            <a:r>
              <a:rPr lang="en-US" sz="1800" b="1" dirty="0" smtClean="0"/>
              <a:t>Disabled: </a:t>
            </a:r>
            <a:r>
              <a:rPr lang="en-US" sz="1800" dirty="0" smtClean="0"/>
              <a:t>The </a:t>
            </a:r>
            <a:r>
              <a:rPr lang="en-US" sz="1800" dirty="0" err="1"/>
              <a:t>PixyCam</a:t>
            </a:r>
            <a:r>
              <a:rPr lang="en-US" sz="1800" dirty="0"/>
              <a:t> will not detect any C</a:t>
            </a:r>
            <a:r>
              <a:rPr lang="en-US" sz="1800" dirty="0" smtClean="0"/>
              <a:t>olor </a:t>
            </a:r>
            <a:r>
              <a:rPr lang="en-US" sz="1800" dirty="0"/>
              <a:t>C</a:t>
            </a:r>
            <a:r>
              <a:rPr lang="en-US" sz="1800" dirty="0" smtClean="0"/>
              <a:t>odes but will detect CC </a:t>
            </a:r>
            <a:r>
              <a:rPr lang="en-US" sz="1800" dirty="0"/>
              <a:t>S</a:t>
            </a:r>
            <a:r>
              <a:rPr lang="en-US" sz="1800" dirty="0" smtClean="0"/>
              <a:t>ignatures as individual objects</a:t>
            </a:r>
            <a:endParaRPr lang="en-US" sz="1800" dirty="0"/>
          </a:p>
          <a:p>
            <a:r>
              <a:rPr lang="en-US" sz="1800" b="1" dirty="0" smtClean="0"/>
              <a:t>Enabled:</a:t>
            </a:r>
            <a:r>
              <a:rPr lang="en-US" sz="1800" dirty="0" smtClean="0"/>
              <a:t> Default mode. Color Codes as well as Normal </a:t>
            </a:r>
            <a:r>
              <a:rPr lang="en-US" sz="1800" dirty="0"/>
              <a:t>S</a:t>
            </a:r>
            <a:r>
              <a:rPr lang="en-US" sz="1800" dirty="0" smtClean="0"/>
              <a:t>ignatures will be detected. </a:t>
            </a:r>
            <a:r>
              <a:rPr lang="en-US" sz="1800" dirty="0"/>
              <a:t>O</a:t>
            </a:r>
            <a:r>
              <a:rPr lang="en-US" sz="1800" dirty="0" smtClean="0"/>
              <a:t>bjects that match CC </a:t>
            </a:r>
            <a:r>
              <a:rPr lang="en-US" sz="1800" dirty="0"/>
              <a:t>S</a:t>
            </a:r>
            <a:r>
              <a:rPr lang="en-US" sz="1800" dirty="0" smtClean="0"/>
              <a:t>ignatures, but are not part of a Color </a:t>
            </a:r>
            <a:r>
              <a:rPr lang="en-US" sz="1800" dirty="0"/>
              <a:t>C</a:t>
            </a:r>
            <a:r>
              <a:rPr lang="en-US" sz="1800" dirty="0" smtClean="0"/>
              <a:t>ode are not detected as an individual object.</a:t>
            </a:r>
          </a:p>
          <a:p>
            <a:r>
              <a:rPr lang="en-US" sz="1800" b="1" dirty="0" smtClean="0"/>
              <a:t>Color Codes Only: </a:t>
            </a:r>
            <a:r>
              <a:rPr lang="en-US" sz="1800" dirty="0" smtClean="0"/>
              <a:t>Only</a:t>
            </a:r>
            <a:r>
              <a:rPr lang="en-US" sz="1800" dirty="0"/>
              <a:t> </a:t>
            </a:r>
            <a:r>
              <a:rPr lang="en-US" sz="1800" dirty="0" smtClean="0"/>
              <a:t>objects </a:t>
            </a:r>
            <a:r>
              <a:rPr lang="en-US" sz="1800" dirty="0"/>
              <a:t>that </a:t>
            </a:r>
            <a:r>
              <a:rPr lang="en-US" sz="1800" dirty="0" smtClean="0"/>
              <a:t>match color signatures (Normal </a:t>
            </a:r>
            <a:r>
              <a:rPr lang="en-US" sz="1800" dirty="0"/>
              <a:t>S</a:t>
            </a:r>
            <a:r>
              <a:rPr lang="en-US" sz="1800" dirty="0" smtClean="0"/>
              <a:t>ignatures or CC Signatures) are detected only if they are part of Color </a:t>
            </a:r>
            <a:r>
              <a:rPr lang="en-US" sz="1800" dirty="0"/>
              <a:t>C</a:t>
            </a:r>
            <a:r>
              <a:rPr lang="en-US" sz="1800" dirty="0" smtClean="0"/>
              <a:t>odes</a:t>
            </a:r>
            <a:endParaRPr lang="en-US" sz="1800" dirty="0"/>
          </a:p>
          <a:p>
            <a:r>
              <a:rPr lang="en-US" sz="1800" b="1" dirty="0" smtClean="0"/>
              <a:t>Mixed:</a:t>
            </a:r>
            <a:r>
              <a:rPr lang="en-US" sz="1800" dirty="0" smtClean="0"/>
              <a:t> </a:t>
            </a:r>
            <a:r>
              <a:rPr lang="en-US" sz="1800" dirty="0"/>
              <a:t>C</a:t>
            </a:r>
            <a:r>
              <a:rPr lang="en-US" sz="1800" dirty="0" smtClean="0"/>
              <a:t>olor Codes and Normal </a:t>
            </a:r>
            <a:r>
              <a:rPr lang="en-US" sz="1800" dirty="0"/>
              <a:t>S</a:t>
            </a:r>
            <a:r>
              <a:rPr lang="en-US" sz="1800" dirty="0" smtClean="0"/>
              <a:t>ignatures are detected. </a:t>
            </a:r>
            <a:r>
              <a:rPr lang="en-US" sz="1800" dirty="0"/>
              <a:t>O</a:t>
            </a:r>
            <a:r>
              <a:rPr lang="en-US" sz="1800" dirty="0" smtClean="0"/>
              <a:t>bjects </a:t>
            </a:r>
            <a:r>
              <a:rPr lang="en-US" sz="1800" dirty="0"/>
              <a:t>that match </a:t>
            </a:r>
            <a:r>
              <a:rPr lang="en-US" sz="1800" dirty="0" smtClean="0"/>
              <a:t>CC </a:t>
            </a:r>
            <a:r>
              <a:rPr lang="en-US" sz="1800" dirty="0"/>
              <a:t>S</a:t>
            </a:r>
            <a:r>
              <a:rPr lang="en-US" sz="1800" dirty="0" smtClean="0"/>
              <a:t>ignatures</a:t>
            </a:r>
            <a:r>
              <a:rPr lang="en-US" sz="1800" dirty="0"/>
              <a:t>, </a:t>
            </a:r>
            <a:r>
              <a:rPr lang="en-US" sz="1800" dirty="0" smtClean="0"/>
              <a:t>(even if they are not part of </a:t>
            </a:r>
            <a:r>
              <a:rPr lang="en-US" sz="1800" dirty="0"/>
              <a:t>a </a:t>
            </a:r>
            <a:r>
              <a:rPr lang="en-US" sz="1800" dirty="0" smtClean="0"/>
              <a:t>Color </a:t>
            </a:r>
            <a:r>
              <a:rPr lang="en-US" sz="1800" dirty="0"/>
              <a:t>C</a:t>
            </a:r>
            <a:r>
              <a:rPr lang="en-US" sz="1800" dirty="0" smtClean="0"/>
              <a:t>ode) </a:t>
            </a:r>
            <a:r>
              <a:rPr lang="en-US" sz="1800" dirty="0"/>
              <a:t>are also </a:t>
            </a:r>
            <a:r>
              <a:rPr lang="en-US" sz="1800" dirty="0" smtClean="0"/>
              <a:t>detected as an object.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867" y="4771659"/>
            <a:ext cx="4018925" cy="1776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959" y="4711915"/>
            <a:ext cx="1971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configure </a:t>
            </a:r>
            <a:r>
              <a:rPr lang="en-US" smtClean="0"/>
              <a:t>modes. </a:t>
            </a:r>
          </a:p>
          <a:p>
            <a:r>
              <a:rPr lang="en-US" dirty="0" err="1" smtClean="0"/>
              <a:t>PixyMon</a:t>
            </a:r>
            <a:r>
              <a:rPr lang="en-US" dirty="0" smtClean="0"/>
              <a:t>: </a:t>
            </a:r>
          </a:p>
          <a:p>
            <a:r>
              <a:rPr lang="en-US" dirty="0" smtClean="0"/>
              <a:t>In Configure Parameters </a:t>
            </a:r>
            <a:r>
              <a:rPr lang="en-US" dirty="0" smtClean="0">
                <a:sym typeface="Wingdings"/>
              </a:rPr>
              <a:t> Expert </a:t>
            </a:r>
            <a:r>
              <a:rPr lang="en-US" dirty="0" smtClean="0"/>
              <a:t>Tab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916" y="1124465"/>
            <a:ext cx="2482490" cy="1540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391" y="3932628"/>
            <a:ext cx="2487168" cy="1645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61916" y="2666532"/>
            <a:ext cx="2482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what a CC Signature looks like in Enabled and Color </a:t>
            </a:r>
            <a:r>
              <a:rPr lang="en-US" dirty="0"/>
              <a:t>C</a:t>
            </a:r>
            <a:r>
              <a:rPr lang="en-US" dirty="0" smtClean="0"/>
              <a:t>odes </a:t>
            </a:r>
            <a:r>
              <a:rPr lang="en-US" dirty="0"/>
              <a:t>O</a:t>
            </a:r>
            <a:r>
              <a:rPr lang="en-US" dirty="0" smtClean="0"/>
              <a:t>nly modes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1916" y="5560181"/>
            <a:ext cx="2482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what a CC </a:t>
            </a:r>
            <a:r>
              <a:rPr lang="en-US" dirty="0"/>
              <a:t>S</a:t>
            </a:r>
            <a:r>
              <a:rPr lang="en-US" dirty="0" smtClean="0"/>
              <a:t>ignature looks like in Disabled and Mixed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1: Making a Color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3" y="1359244"/>
            <a:ext cx="5487776" cy="5094142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Make sure ENABLED is selected in the Configure Parameters </a:t>
            </a:r>
            <a:r>
              <a:rPr lang="en-US" sz="1600" b="1" dirty="0" smtClean="0">
                <a:sym typeface="Wingdings"/>
              </a:rPr>
              <a:t> Expert tab</a:t>
            </a:r>
            <a:endParaRPr lang="en-US" sz="1600" b="1" dirty="0"/>
          </a:p>
          <a:p>
            <a:r>
              <a:rPr lang="en-US" sz="1600" dirty="0"/>
              <a:t>Teach Pixy the </a:t>
            </a:r>
            <a:r>
              <a:rPr lang="en-US" sz="1600" dirty="0" smtClean="0"/>
              <a:t>CC signatures </a:t>
            </a:r>
            <a:r>
              <a:rPr lang="en-US" sz="1600" dirty="0"/>
              <a:t>needed for the color codes you are </a:t>
            </a:r>
            <a:r>
              <a:rPr lang="en-US" sz="1600" dirty="0" smtClean="0"/>
              <a:t>using</a:t>
            </a:r>
          </a:p>
          <a:p>
            <a:pPr lvl="1"/>
            <a:r>
              <a:rPr lang="en-US" sz="1600" dirty="0" smtClean="0"/>
              <a:t>Connect a red and a yellow LEGO brick together to get ready to make a Color Code</a:t>
            </a:r>
            <a:endParaRPr lang="en-US" sz="1600" dirty="0"/>
          </a:p>
          <a:p>
            <a:pPr lvl="1"/>
            <a:r>
              <a:rPr lang="en-US" sz="1600" dirty="0" smtClean="0"/>
              <a:t>Load </a:t>
            </a:r>
            <a:r>
              <a:rPr lang="en-US" sz="1600" dirty="0" err="1" smtClean="0"/>
              <a:t>PixyMon</a:t>
            </a:r>
            <a:r>
              <a:rPr lang="en-US" sz="1600" dirty="0" smtClean="0"/>
              <a:t> and click on Action – Set CC signature 1 and highlight just the red block</a:t>
            </a:r>
          </a:p>
          <a:p>
            <a:pPr lvl="1"/>
            <a:r>
              <a:rPr lang="en-US" sz="1600" dirty="0" smtClean="0"/>
              <a:t>Then click </a:t>
            </a:r>
            <a:r>
              <a:rPr lang="en-US" sz="1600" dirty="0"/>
              <a:t>on Action – Set CC signature </a:t>
            </a:r>
            <a:r>
              <a:rPr lang="en-US" sz="1600" dirty="0" smtClean="0"/>
              <a:t>2 </a:t>
            </a:r>
            <a:r>
              <a:rPr lang="en-US" sz="1600" dirty="0"/>
              <a:t>and highlight just the </a:t>
            </a:r>
            <a:r>
              <a:rPr lang="en-US" sz="1600" dirty="0" smtClean="0"/>
              <a:t>yellow block</a:t>
            </a:r>
          </a:p>
          <a:p>
            <a:pPr lvl="1"/>
            <a:r>
              <a:rPr lang="en-US" sz="1600" dirty="0" err="1" smtClean="0"/>
              <a:t>PixyMon</a:t>
            </a:r>
            <a:r>
              <a:rPr lang="en-US" sz="1600" dirty="0" smtClean="0"/>
              <a:t> should automatically notice two CC signatures next to each other and make Color Code 12</a:t>
            </a:r>
          </a:p>
          <a:p>
            <a:pPr lvl="1"/>
            <a:r>
              <a:rPr lang="en-US" sz="1600" dirty="0" smtClean="0"/>
              <a:t>The Color Code is 12 because it is CC signature 1 + CC signature 2</a:t>
            </a:r>
          </a:p>
          <a:p>
            <a:pPr lvl="1"/>
            <a:r>
              <a:rPr lang="en-US" sz="1600" dirty="0" smtClean="0"/>
              <a:t>If </a:t>
            </a:r>
            <a:r>
              <a:rPr lang="en-US" sz="1600" dirty="0" err="1" smtClean="0"/>
              <a:t>PixyMon</a:t>
            </a:r>
            <a:r>
              <a:rPr lang="en-US" sz="1600" dirty="0" smtClean="0"/>
              <a:t> does not automatically notice the Color Code, look </a:t>
            </a:r>
            <a:r>
              <a:rPr lang="en-US" sz="1600" dirty="0"/>
              <a:t>at </a:t>
            </a:r>
            <a:r>
              <a:rPr lang="en-US" sz="1600" dirty="0" smtClean="0"/>
              <a:t>this </a:t>
            </a:r>
            <a:r>
              <a:rPr lang="en-US" sz="1600" dirty="0" smtClean="0">
                <a:hlinkClick r:id="rId3"/>
              </a:rPr>
              <a:t>this webpage</a:t>
            </a:r>
            <a:r>
              <a:rPr lang="en-US" sz="1600" dirty="0" smtClean="0"/>
              <a:t> in the </a:t>
            </a:r>
            <a:r>
              <a:rPr lang="en-US" sz="1600" dirty="0"/>
              <a:t>Troubleshooting </a:t>
            </a:r>
            <a:r>
              <a:rPr lang="en-US" sz="1600" dirty="0" smtClean="0"/>
              <a:t>Guide section</a:t>
            </a:r>
          </a:p>
          <a:p>
            <a:pPr lvl="1"/>
            <a:endParaRPr lang="en-US" sz="1600" dirty="0"/>
          </a:p>
          <a:p>
            <a:endParaRPr lang="en-US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306" y="4745285"/>
            <a:ext cx="2830096" cy="1764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306" y="2816392"/>
            <a:ext cx="2830096" cy="1768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58" y="887499"/>
            <a:ext cx="2830096" cy="17688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80796" y="1429611"/>
            <a:ext cx="659692" cy="82325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40488" y="3453008"/>
            <a:ext cx="761283" cy="86720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More About Color Codes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21" y="2899922"/>
            <a:ext cx="3749989" cy="2223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773" y="2471140"/>
            <a:ext cx="364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Identifies the angle of the signature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585" y="1628861"/>
            <a:ext cx="3628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Identifies the CC Signatures in the Color Code (in </a:t>
            </a:r>
            <a:r>
              <a:rPr lang="en-US" smtClean="0">
                <a:solidFill>
                  <a:srgbClr val="00B0F0"/>
                </a:solidFill>
              </a:rPr>
              <a:t>this case #1 and #2)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85422" y="2895988"/>
            <a:ext cx="418346" cy="19013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934" y="2554688"/>
            <a:ext cx="4259034" cy="2665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2798" y="5220586"/>
            <a:ext cx="3361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Photo credit: </a:t>
            </a:r>
            <a:r>
              <a:rPr lang="en-US" sz="1100" dirty="0" err="1" smtClean="0"/>
              <a:t>PixyCam</a:t>
            </a:r>
            <a:r>
              <a:rPr lang="en-US" sz="1100" dirty="0" smtClean="0"/>
              <a:t> Help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4431675" y="1607428"/>
            <a:ext cx="4449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how both values change depending upon the CC Signatures in each Color Code and the angle they are held at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36388" y="2897956"/>
            <a:ext cx="418346" cy="190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lorcode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547" r="22313"/>
          <a:stretch/>
        </p:blipFill>
        <p:spPr>
          <a:xfrm>
            <a:off x="4484940" y="1581223"/>
            <a:ext cx="4051393" cy="3919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2: Where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2" y="1359243"/>
            <a:ext cx="3973325" cy="48809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Make a program that detects and says if the Color Code you made in Challenge 1 is to the </a:t>
            </a:r>
            <a:r>
              <a:rPr lang="en-US" b="1" dirty="0" smtClean="0"/>
              <a:t>left </a:t>
            </a:r>
            <a:r>
              <a:rPr lang="en-US" dirty="0" smtClean="0"/>
              <a:t>or </a:t>
            </a:r>
            <a:r>
              <a:rPr lang="en-US" b="1" dirty="0" smtClean="0"/>
              <a:t>right </a:t>
            </a:r>
            <a:r>
              <a:rPr lang="en-US" dirty="0" smtClean="0"/>
              <a:t>of the camera (from the perspective of the camera – not the human in fron</a:t>
            </a:r>
            <a:r>
              <a:rPr lang="en-US" dirty="0"/>
              <a:t>t</a:t>
            </a:r>
            <a:r>
              <a:rPr lang="en-US" dirty="0" smtClean="0"/>
              <a:t>) </a:t>
            </a:r>
          </a:p>
          <a:p>
            <a:r>
              <a:rPr lang="en-US" dirty="0" smtClean="0"/>
              <a:t>You will need the loop block, the Pixy Camera Block in Measure – Read Signature mode, Compare Blocks, a Switch </a:t>
            </a:r>
            <a:r>
              <a:rPr lang="en-US" dirty="0"/>
              <a:t>B</a:t>
            </a:r>
            <a:r>
              <a:rPr lang="en-US" dirty="0" smtClean="0"/>
              <a:t>lock in Logic mode, and a Sound block</a:t>
            </a:r>
          </a:p>
          <a:p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dirty="0"/>
              <a:t>will need </a:t>
            </a:r>
            <a:r>
              <a:rPr lang="en-US" dirty="0" smtClean="0"/>
              <a:t>to know how the camera identifies that an object is on the left or right side of the camera (see next slide)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28393" y="2377855"/>
            <a:ext cx="1209218" cy="12159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41703" y="2319535"/>
            <a:ext cx="1051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B0F0"/>
                </a:solidFill>
              </a:rPr>
              <a:t>PixyCam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3775" y="4882780"/>
            <a:ext cx="105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Left of camera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678620" y="4882780"/>
            <a:ext cx="105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Right of camera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170531" y="5566060"/>
            <a:ext cx="337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Click to play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a </a:t>
            </a: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T</a:t>
            </a:r>
            <a:r>
              <a:rPr lang="en-US" dirty="0" smtClean="0"/>
              <a:t>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32" y="1268986"/>
            <a:ext cx="4308812" cy="4880919"/>
          </a:xfrm>
        </p:spPr>
        <p:txBody>
          <a:bodyPr/>
          <a:lstStyle/>
          <a:p>
            <a:r>
              <a:rPr lang="en-US" dirty="0" smtClean="0"/>
              <a:t>We will be using the X and Y Centroid outputs (#5 and #6) in the </a:t>
            </a:r>
            <a:r>
              <a:rPr lang="en-US" dirty="0" err="1" smtClean="0"/>
              <a:t>PixyCam</a:t>
            </a:r>
            <a:r>
              <a:rPr lang="en-US" dirty="0" smtClean="0"/>
              <a:t> Block</a:t>
            </a:r>
          </a:p>
          <a:p>
            <a:r>
              <a:rPr lang="en-US" dirty="0" smtClean="0"/>
              <a:t>These outputs allow you to see where an object is compared to the camera </a:t>
            </a:r>
          </a:p>
          <a:p>
            <a:r>
              <a:rPr lang="en-US" b="1" dirty="0" smtClean="0"/>
              <a:t>X </a:t>
            </a:r>
            <a:r>
              <a:rPr lang="en-US" b="1" dirty="0"/>
              <a:t>centroid</a:t>
            </a:r>
            <a:r>
              <a:rPr lang="en-US" dirty="0"/>
              <a:t>: R</a:t>
            </a:r>
            <a:r>
              <a:rPr lang="en-US" dirty="0" smtClean="0"/>
              <a:t>anges from </a:t>
            </a:r>
            <a:r>
              <a:rPr lang="en-US" dirty="0"/>
              <a:t>0 to </a:t>
            </a:r>
            <a:r>
              <a:rPr lang="en-US" dirty="0" smtClean="0"/>
              <a:t>255 (0 is the leftmost pixel from the perspective of the camera lens)</a:t>
            </a:r>
            <a:endParaRPr lang="en-US" dirty="0"/>
          </a:p>
          <a:p>
            <a:r>
              <a:rPr lang="en-US" b="1" dirty="0"/>
              <a:t>Y centroid</a:t>
            </a:r>
            <a:r>
              <a:rPr lang="en-US" dirty="0"/>
              <a:t>: </a:t>
            </a:r>
            <a:r>
              <a:rPr lang="en-US" dirty="0" smtClean="0"/>
              <a:t>ranges from 0 </a:t>
            </a:r>
            <a:r>
              <a:rPr lang="en-US" dirty="0"/>
              <a:t>to </a:t>
            </a:r>
            <a:r>
              <a:rPr lang="en-US" dirty="0" smtClean="0"/>
              <a:t>199 (0 is </a:t>
            </a:r>
            <a:r>
              <a:rPr lang="en-US" dirty="0"/>
              <a:t>the topmost </a:t>
            </a:r>
            <a:r>
              <a:rPr lang="en-US" dirty="0" smtClean="0"/>
              <a:t>pixel)</a:t>
            </a:r>
          </a:p>
          <a:p>
            <a:r>
              <a:rPr lang="en-US" dirty="0" smtClean="0"/>
              <a:t>Note that 0 is not the center.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287" y="1228232"/>
            <a:ext cx="3713018" cy="2311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973" y="3950390"/>
            <a:ext cx="3019646" cy="1871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4287" y="4701389"/>
            <a:ext cx="35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90619" y="4701389"/>
            <a:ext cx="60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255</a:t>
            </a:r>
            <a:endParaRPr lang="en-US" dirty="0"/>
          </a:p>
        </p:txBody>
      </p:sp>
      <p:cxnSp>
        <p:nvCxnSpPr>
          <p:cNvPr id="9" name="Straight Connector 8"/>
          <p:cNvCxnSpPr>
            <a:stCxn id="10" idx="1"/>
            <a:endCxn id="10" idx="3"/>
          </p:cNvCxnSpPr>
          <p:nvPr/>
        </p:nvCxnSpPr>
        <p:spPr>
          <a:xfrm>
            <a:off x="5370973" y="4886056"/>
            <a:ext cx="301964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15034" y="3918881"/>
            <a:ext cx="246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View from the camera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3161" y="5744842"/>
            <a:ext cx="84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Right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72368" y="5821721"/>
            <a:ext cx="84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2" y="1471901"/>
            <a:ext cx="8920996" cy="3667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 2 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EV3Lessons 2016 (Last Update: 2/4/2016)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32206" y="1896941"/>
            <a:ext cx="4551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Compare the X centroid value from the </a:t>
            </a:r>
            <a:r>
              <a:rPr lang="en-US" sz="1200" dirty="0" err="1" smtClean="0"/>
              <a:t>PixyCam</a:t>
            </a:r>
            <a:r>
              <a:rPr lang="en-US" sz="1200" dirty="0" smtClean="0"/>
              <a:t> Block to make sure it is greater than 0 (the </a:t>
            </a:r>
            <a:r>
              <a:rPr lang="en-US" sz="1200" dirty="0" err="1" smtClean="0"/>
              <a:t>PixyCam</a:t>
            </a:r>
            <a:r>
              <a:rPr lang="en-US" sz="1200" dirty="0" smtClean="0"/>
              <a:t> reads 0 when nothing is there). We also compare it to the midpoint of the range (0-255) to determine if it is Left or Right of the camera. If more than the midpoint (128), the LEGO Color Code is to the Left of the robot/camera.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116594" y="1053744"/>
            <a:ext cx="252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 the switch, the sound block plays ”left” or “right” depending upon the value.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86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3123</TotalTime>
  <Words>1009</Words>
  <Application>Microsoft Macintosh PowerPoint</Application>
  <PresentationFormat>On-screen Show (4:3)</PresentationFormat>
  <Paragraphs>102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Franklin Gothic Book</vt:lpstr>
      <vt:lpstr>Helvetica Neue</vt:lpstr>
      <vt:lpstr>Wingdings</vt:lpstr>
      <vt:lpstr>Arial</vt:lpstr>
      <vt:lpstr>Crop</vt:lpstr>
      <vt:lpstr>PixyCam for MINDSTORMS: Color Codes</vt:lpstr>
      <vt:lpstr>What is a Color Code and Why Use It?</vt:lpstr>
      <vt:lpstr>Helpful Terms</vt:lpstr>
      <vt:lpstr>Configuring Color Code Modes</vt:lpstr>
      <vt:lpstr>Challenge 1: Making a Color Code</vt:lpstr>
      <vt:lpstr>Learning More About Color Codes</vt:lpstr>
      <vt:lpstr>Challenge 2: Where is it?</vt:lpstr>
      <vt:lpstr>Learning a New Technique</vt:lpstr>
      <vt:lpstr>Challenge 2 Solution</vt:lpstr>
      <vt:lpstr>Next Steps</vt:lpstr>
      <vt:lpstr>CREDITS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Srinivasan Seshan</dc:creator>
  <cp:lastModifiedBy>Srinivasan Seshan</cp:lastModifiedBy>
  <cp:revision>113</cp:revision>
  <cp:lastPrinted>2016-02-04T16:29:39Z</cp:lastPrinted>
  <dcterms:created xsi:type="dcterms:W3CDTF">2016-01-20T18:24:43Z</dcterms:created>
  <dcterms:modified xsi:type="dcterms:W3CDTF">2016-02-04T16:42:27Z</dcterms:modified>
</cp:coreProperties>
</file>