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726" r:id="rId1"/>
    <p:sldMasterId id="2147483738" r:id="rId2"/>
  </p:sldMasterIdLst>
  <p:notesMasterIdLst>
    <p:notesMasterId r:id="rId16"/>
  </p:notesMasterIdLst>
  <p:handoutMasterIdLst>
    <p:handoutMasterId r:id="rId17"/>
  </p:handoutMasterIdLst>
  <p:sldIdLst>
    <p:sldId id="425" r:id="rId3"/>
    <p:sldId id="423" r:id="rId4"/>
    <p:sldId id="415" r:id="rId5"/>
    <p:sldId id="414" r:id="rId6"/>
    <p:sldId id="419" r:id="rId7"/>
    <p:sldId id="327" r:id="rId8"/>
    <p:sldId id="424" r:id="rId9"/>
    <p:sldId id="267" r:id="rId10"/>
    <p:sldId id="412" r:id="rId11"/>
    <p:sldId id="421" r:id="rId12"/>
    <p:sldId id="413" r:id="rId13"/>
    <p:sldId id="422" r:id="rId14"/>
    <p:sldId id="42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D7FF"/>
    <a:srgbClr val="00B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3" autoAdjust="0"/>
    <p:restoredTop sz="96271" autoAdjust="0"/>
  </p:normalViewPr>
  <p:slideViewPr>
    <p:cSldViewPr snapToGrid="0" snapToObjects="1">
      <p:cViewPr varScale="1">
        <p:scale>
          <a:sx n="106" d="100"/>
          <a:sy n="106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9B3D7-15CB-9343-AA49-EFB5A8F33F18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9BD6B-3536-BC44-B54A-7079C6CEB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03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415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3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5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2517" y="3427224"/>
            <a:ext cx="6858000" cy="914400"/>
          </a:xfrm>
        </p:spPr>
        <p:txBody>
          <a:bodyPr/>
          <a:lstStyle>
            <a:lvl1pPr marL="0" indent="0" algn="ctr">
              <a:buNone/>
              <a:defRPr b="0" cap="none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379-CDE8-564F-A32A-D111D2B5DEDF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945988" cy="28209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84242" y="6341733"/>
            <a:ext cx="5883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896" y="400415"/>
            <a:ext cx="7741243" cy="28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02903" y="5741850"/>
            <a:ext cx="8117227" cy="602769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pPr algn="ctr"/>
            <a:r>
              <a:rPr lang="en-US" sz="3200" dirty="0"/>
              <a:t>BEGINNER PROGRAMMING LESSON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78568" y="4119917"/>
            <a:ext cx="496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Sanjay and Arvind </a:t>
            </a:r>
            <a:r>
              <a:rPr lang="en-US" dirty="0" err="1"/>
              <a:t>Seshan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127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E39DB-0282-2D43-A88B-5F84187E61CB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9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433E0-C5EC-BE4E-AAE9-D56E452479DD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89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9F42C-B4E1-5841-9147-5DFD4C8BD9AC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59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855B8-4A35-2F4B-9BE5-A9E032A37919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6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6D96-B6B6-9F46-8145-E884FC689B52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17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C8181-6EF9-BB46-881E-49425AE4A1D6}" type="datetime1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5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FB58-9E1D-8C4A-B30B-612CD10181F2}" type="datetime1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1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A1D06-D031-574C-B314-3D3A913D09A7}" type="datetime1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918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08501-297D-E04E-8371-D2DC10164BF0}" type="datetime1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46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90354-FE89-EB42-A40C-D608C6421438}" type="datetime1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6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45474" cy="4373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A35E-C1E6-2F43-8D1F-8D1A0506DE17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7383" y="6376457"/>
            <a:ext cx="627256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209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E002-C9C3-8B41-BCCA-4C3D472D296D}" type="datetime1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212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04892-FDBA-334B-B903-5C82D96F601B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86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782C5-10F4-024F-B461-568BB589AC83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57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C3B7-D02A-A04B-90C6-1ABC246C483D}" type="datetime1">
              <a:rPr lang="en-US" smtClean="0"/>
              <a:t>9/2/2017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</p:spTree>
    <p:extLst>
      <p:ext uri="{BB962C8B-B14F-4D97-AF65-F5344CB8AC3E}">
        <p14:creationId xmlns:p14="http://schemas.microsoft.com/office/powerpoint/2010/main" val="881921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74800"/>
            <a:ext cx="387752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6923" y="1574800"/>
            <a:ext cx="3815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BEF8-8D86-144F-A470-7B3703EFCEC9}" type="datetime1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07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42D03-A66B-894C-99E9-CCC3E8C15D2F}" type="datetime1">
              <a:rPr lang="en-US" smtClean="0"/>
              <a:t>9/2/2017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57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E3EF3-9D1A-AB4B-A2CC-56F2A1F031E5}" type="datetime1">
              <a:rPr lang="en-US" smtClean="0"/>
              <a:t>9/2/2017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88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DEB34-34E0-ED47-A72E-77439100E0C1}" type="datetime1">
              <a:rPr lang="en-US" smtClean="0"/>
              <a:t>9/2/2017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2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8F122-2B3D-7B4C-AB84-64E5124E11F9}" type="datetime1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009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22BCC-C4CA-584C-B495-6C2009ADC7DF}" type="datetime1">
              <a:rPr lang="en-US" smtClean="0"/>
              <a:t>9/2/2017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3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1371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45474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6CF60A4-F499-2743-ACBB-982E5F01925A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© EV3Lessons.com, 2016, (Last edit: 07/04/16)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7026" y="6358106"/>
            <a:ext cx="666974" cy="365125"/>
          </a:xfrm>
          <a:prstGeom prst="rect">
            <a:avLst/>
          </a:prstGeom>
        </p:spPr>
        <p:txBody>
          <a:bodyPr/>
          <a:lstStyle/>
          <a:p>
            <a:fld id="{4DBC7FC8-25FB-FC45-8177-2B991DA6778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8904666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 userDrawn="1"/>
        </p:nvSpPr>
        <p:spPr>
          <a:xfrm>
            <a:off x="8996106" y="2895600"/>
            <a:ext cx="147895" cy="3962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8959042" y="0"/>
            <a:ext cx="184958" cy="2895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 userDrawn="1"/>
        </p:nvSpPr>
        <p:spPr>
          <a:xfrm>
            <a:off x="8923138" y="0"/>
            <a:ext cx="9144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6261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7437D-136E-7246-8394-8265CCC540D4}" type="datetime1">
              <a:rPr lang="en-US" smtClean="0"/>
              <a:t>9/2/2017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EV3Lessons.com, 2016, (Last edit: 07/04/16)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464-3EB8-43C8-8768-9E2AD4F49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7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hyperlink" Target="http://www.ucalgary.ca/IOSTEM/files/IOSTEM/media_crop/44/public/sensors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Sensor de </a:t>
            </a:r>
            <a:r>
              <a:rPr lang="en-US" dirty="0" err="1"/>
              <a:t>Tacto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99935" y="5741850"/>
            <a:ext cx="8723161" cy="602769"/>
          </a:xfrm>
        </p:spPr>
        <p:txBody>
          <a:bodyPr/>
          <a:lstStyle/>
          <a:p>
            <a:pPr algn="ctr"/>
            <a:r>
              <a:rPr lang="es-MX" sz="2400" dirty="0">
                <a:solidFill>
                  <a:srgbClr val="D1282E"/>
                </a:solidFill>
              </a:rPr>
              <a:t>Lección</a:t>
            </a:r>
            <a:r>
              <a:rPr lang="en-US" sz="2400" dirty="0">
                <a:solidFill>
                  <a:srgbClr val="D1282E"/>
                </a:solidFill>
              </a:rPr>
              <a:t> </a:t>
            </a:r>
            <a:r>
              <a:rPr lang="es-MX" sz="2400" dirty="0">
                <a:solidFill>
                  <a:srgbClr val="D1282E"/>
                </a:solidFill>
              </a:rPr>
              <a:t>de Programación PARA Principiantes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88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Desafío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396"/>
            <a:ext cx="4414983" cy="4789189"/>
          </a:xfrm>
        </p:spPr>
        <p:txBody>
          <a:bodyPr>
            <a:normAutofit/>
          </a:bodyPr>
          <a:lstStyle/>
          <a:p>
            <a:r>
              <a:rPr lang="es-MX" sz="2800" dirty="0"/>
              <a:t>Programe su robot para que se mueva hasta que toque el borde de una pared. Luego retrocede y gire a la derecha 90 grados.</a:t>
            </a:r>
            <a:endParaRPr lang="en-US" sz="2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214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0 = No Presionado</a:t>
            </a:r>
          </a:p>
          <a:p>
            <a:r>
              <a:rPr lang="es-MX" dirty="0"/>
              <a:t>1 = Presionado</a:t>
            </a:r>
          </a:p>
          <a:p>
            <a:r>
              <a:rPr lang="es-MX" dirty="0"/>
              <a:t>2 = En contacto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558614" y="3313545"/>
            <a:ext cx="2144060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2182" y="5137528"/>
            <a:ext cx="3263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Sugerencia: Combinarás el bloque de</a:t>
            </a:r>
          </a:p>
          <a:p>
            <a:r>
              <a:rPr lang="es-MX" b="1" dirty="0"/>
              <a:t> Mover la dirección + Girar + Bloque de Esperar</a:t>
            </a:r>
            <a:endParaRPr lang="es-MX" dirty="0"/>
          </a:p>
        </p:txBody>
      </p:sp>
      <p:sp>
        <p:nvSpPr>
          <p:cNvPr id="11" name="Rectangle 10"/>
          <p:cNvSpPr/>
          <p:nvPr/>
        </p:nvSpPr>
        <p:spPr>
          <a:xfrm>
            <a:off x="803564" y="3740727"/>
            <a:ext cx="3352800" cy="2410691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747873" y="3982876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2937168" y="467741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3593" y="5065356"/>
            <a:ext cx="0" cy="6001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477495" y="4889846"/>
            <a:ext cx="54032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2148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Solución del desafío 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060AFA69-94AA-461B-83CE-E426DDF628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" t="31408" r="51784" b="35777"/>
          <a:stretch/>
        </p:blipFill>
        <p:spPr>
          <a:xfrm>
            <a:off x="0" y="1665449"/>
            <a:ext cx="8809149" cy="34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5236"/>
            <a:ext cx="8245474" cy="5100927"/>
          </a:xfrm>
        </p:spPr>
        <p:txBody>
          <a:bodyPr/>
          <a:lstStyle/>
          <a:p>
            <a:r>
              <a:rPr lang="es-MX" dirty="0"/>
              <a:t>¿Por qué utilizó MOTOR ENCENDIDO para estos desafíos?</a:t>
            </a:r>
          </a:p>
          <a:p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s-MX" b="0" dirty="0">
                <a:solidFill>
                  <a:srgbClr val="FF0000"/>
                </a:solidFill>
              </a:rPr>
              <a:t>Usted quiere leer el sensor mientras el motor está encendido.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s-MX" dirty="0"/>
              <a:t>¿Por qué usamos el BLOQUE DE ESPERAR en estos desafíos?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b="0" dirty="0">
                <a:solidFill>
                  <a:srgbClr val="FF0000"/>
                </a:solidFill>
              </a:rPr>
              <a:t>	Necesitamos programar para esperar la lectura correcta.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dirty="0"/>
              <a:t>¿Cuál es la diferencia entre PRESIONADO, NO PRESIONADO y EN CONTACTO?</a:t>
            </a:r>
            <a:endParaRPr lang="es-MX" dirty="0">
              <a:solidFill>
                <a:srgbClr val="FF0000"/>
              </a:solidFill>
            </a:endParaRPr>
          </a:p>
          <a:p>
            <a:r>
              <a:rPr lang="es-MX" b="0" dirty="0">
                <a:solidFill>
                  <a:srgbClr val="FF0000"/>
                </a:solidFill>
              </a:rPr>
              <a:t>	PRESIONADO = oprimir, NO PRESIONADO = no oprimir, </a:t>
            </a:r>
            <a:br>
              <a:rPr lang="es-MX" b="0" dirty="0">
                <a:solidFill>
                  <a:srgbClr val="FF0000"/>
                </a:solidFill>
              </a:rPr>
            </a:br>
            <a:r>
              <a:rPr lang="es-MX" b="0" dirty="0">
                <a:solidFill>
                  <a:srgbClr val="FF0000"/>
                </a:solidFill>
              </a:rPr>
              <a:t>	EN CONTACTO = presionado y liberado </a:t>
            </a:r>
            <a:r>
              <a:rPr lang="es-MX" b="0" dirty="0" err="1">
                <a:solidFill>
                  <a:srgbClr val="FF0000"/>
                </a:solidFill>
              </a:rPr>
              <a:t>rapidamente</a:t>
            </a:r>
            <a:endParaRPr lang="es-MX" b="0" dirty="0">
              <a:solidFill>
                <a:srgbClr val="FF0000"/>
              </a:solidFill>
            </a:endParaRPr>
          </a:p>
          <a:p>
            <a:r>
              <a:rPr lang="es-MX" dirty="0"/>
              <a:t>¿Cuáles son algunas situaciones que puede que utilizas cada una de estas?</a:t>
            </a:r>
          </a:p>
          <a:p>
            <a:r>
              <a:rPr lang="es-MX" dirty="0">
                <a:solidFill>
                  <a:srgbClr val="FF0000"/>
                </a:solidFill>
              </a:rPr>
              <a:t>	</a:t>
            </a:r>
            <a:r>
              <a:rPr lang="es-MX" b="0" dirty="0">
                <a:solidFill>
                  <a:srgbClr val="FF0000"/>
                </a:solidFill>
              </a:rPr>
              <a:t> PRESIONADO = chocar contra una pared, EN CONTACTO = tocar con la mano</a:t>
            </a:r>
            <a:br>
              <a:rPr lang="es-MX" b="0" dirty="0">
                <a:solidFill>
                  <a:srgbClr val="FF0000"/>
                </a:solidFill>
              </a:rPr>
            </a:br>
            <a:r>
              <a:rPr lang="es-MX" b="0" dirty="0">
                <a:solidFill>
                  <a:srgbClr val="FF0000"/>
                </a:solidFill>
              </a:rPr>
              <a:t>	NO PRESIONADO = ya no toca una pared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2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65" y="439032"/>
            <a:ext cx="8245475" cy="1371600"/>
          </a:xfrm>
        </p:spPr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34886"/>
            <a:ext cx="8245474" cy="455300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s-MX" sz="1800" dirty="0"/>
              <a:t>Este tutorial fue creado por </a:t>
            </a:r>
            <a:r>
              <a:rPr lang="es-MX" sz="1800" dirty="0" err="1"/>
              <a:t>Sanjay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and </a:t>
            </a:r>
            <a:r>
              <a:rPr lang="es-MX" sz="1800" dirty="0" err="1"/>
              <a:t>Arvind</a:t>
            </a:r>
            <a:r>
              <a:rPr lang="es-MX" sz="1800" dirty="0"/>
              <a:t> </a:t>
            </a:r>
            <a:r>
              <a:rPr lang="es-MX" sz="1800" dirty="0" err="1"/>
              <a:t>Seshan</a:t>
            </a:r>
            <a:r>
              <a:rPr lang="es-MX" sz="1800" dirty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Traducida por: Ian De La Garza </a:t>
            </a:r>
            <a:r>
              <a:rPr lang="es-MX" sz="1800" dirty="0" err="1"/>
              <a:t>Team</a:t>
            </a:r>
            <a:r>
              <a:rPr lang="es-MX" sz="1800" dirty="0"/>
              <a:t>: </a:t>
            </a:r>
            <a:r>
              <a:rPr lang="es-MX" sz="1800" dirty="0" err="1"/>
              <a:t>Voltec</a:t>
            </a:r>
            <a:r>
              <a:rPr lang="es-MX" sz="1800" dirty="0"/>
              <a:t> </a:t>
            </a:r>
            <a:r>
              <a:rPr lang="es-MX" sz="1800" dirty="0" err="1"/>
              <a:t>Robotics</a:t>
            </a:r>
            <a:r>
              <a:rPr lang="es-MX" sz="1800" dirty="0"/>
              <a:t> 6647</a:t>
            </a:r>
          </a:p>
          <a:p>
            <a:pPr marL="342900" indent="-342900">
              <a:buFont typeface="Arial"/>
              <a:buChar char="•"/>
            </a:pPr>
            <a:r>
              <a:rPr lang="es-MX" sz="1800" dirty="0"/>
              <a:t>Mas lecciones disponibles en www.ev3lessons.com</a:t>
            </a:r>
            <a:endParaRPr lang="en-US" sz="1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defTabSz="914400"/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es-MX" altLang="en-US" sz="2000" dirty="0">
                <a:solidFill>
                  <a:srgbClr val="000000"/>
                </a:solidFill>
                <a:latin typeface="Helvetica Neue"/>
              </a:rPr>
              <a:t>                         Esta obra obtiene su licencia bajo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© EV3Lessons.com, 2017 Last Update: (5/16/2017)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de la lección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77523"/>
            <a:ext cx="8245474" cy="437356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MX" dirty="0"/>
              <a:t>Aprender a usar el sensor táctil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a usar el bloque de esperar (</a:t>
            </a:r>
            <a:r>
              <a:rPr lang="es-MX" dirty="0" err="1"/>
              <a:t>Wait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Block)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Aprender la diferencias entre el bloque de esperar y los bloques de sensores</a:t>
            </a:r>
          </a:p>
          <a:p>
            <a:pPr marL="457200" indent="-457200">
              <a:buFont typeface="+mj-lt"/>
              <a:buAutoNum type="arabicPeriod"/>
            </a:pPr>
            <a:r>
              <a:rPr lang="es-MX" dirty="0"/>
              <a:t>Aprenda usar el bloque de movimiento en modo “Encendido”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22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es un sensor</a:t>
            </a:r>
            <a:r>
              <a:rPr lang="en-US" dirty="0"/>
              <a:t>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930166"/>
            <a:ext cx="8245474" cy="51959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Un sensor permite que el programa EV3 tome mediciones y recolecte datos sobre el entorno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/>
              <a:t>Los sensores EV3 incluye:</a:t>
            </a:r>
          </a:p>
          <a:p>
            <a:pPr marL="800100" lvl="1" indent="-342900"/>
            <a:r>
              <a:rPr lang="es-MX" dirty="0"/>
              <a:t>Color – Mide el color y la oscuridad</a:t>
            </a:r>
          </a:p>
          <a:p>
            <a:pPr marL="800100" lvl="1" indent="-342900"/>
            <a:r>
              <a:rPr lang="es-MX" dirty="0" err="1"/>
              <a:t>Gyro</a:t>
            </a:r>
            <a:r>
              <a:rPr lang="es-MX" dirty="0"/>
              <a:t> – Mide la rotación del robot</a:t>
            </a:r>
          </a:p>
          <a:p>
            <a:pPr marL="800100" lvl="1" indent="-342900"/>
            <a:r>
              <a:rPr lang="es-MX" dirty="0"/>
              <a:t>Ultrasonido – Mide la distancia de los objetos cercanos</a:t>
            </a:r>
          </a:p>
          <a:p>
            <a:pPr marL="800100" lvl="1" indent="-342900"/>
            <a:r>
              <a:rPr lang="es-MX" dirty="0"/>
              <a:t>Tacto – Mide el contacto con la superficie</a:t>
            </a:r>
          </a:p>
          <a:p>
            <a:pPr marL="800100" lvl="1" indent="-342900"/>
            <a:r>
              <a:rPr lang="es-MX" dirty="0"/>
              <a:t>Infrarrojo – Mide las señales del control IR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http://www.ucalgary.ca/IOSTEM/files/IOSTEM/media_crop/44/public/sens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179" y="4297339"/>
            <a:ext cx="5715070" cy="18288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199" y="6280694"/>
            <a:ext cx="73694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/>
              <a:t>Imagen de: </a:t>
            </a:r>
            <a:r>
              <a:rPr lang="es-MX" sz="1100" dirty="0">
                <a:hlinkClick r:id="rId4"/>
              </a:rPr>
              <a:t>http://www.ucalgary.ca/IOSTEM/files/IOSTEM/media_crop/44/public/sensors.jpg</a:t>
            </a:r>
            <a:r>
              <a:rPr lang="es-MX" sz="1100" dirty="0"/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7774" y="4297339"/>
            <a:ext cx="1587717" cy="17531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6976" y="5801527"/>
            <a:ext cx="1326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Infrared Sensor</a:t>
            </a:r>
          </a:p>
        </p:txBody>
      </p:sp>
    </p:spTree>
    <p:extLst>
      <p:ext uri="{BB962C8B-B14F-4D97-AF65-F5344CB8AC3E}">
        <p14:creationId xmlns:p14="http://schemas.microsoft.com/office/powerpoint/2010/main" val="3561418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¿Qué es el sensor de tacto?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707" y="1408946"/>
            <a:ext cx="6429267" cy="499534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El sensor táctil puede detectar cuando el botón rojo del sensor este presionado o soltado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Con esta información, puedes programar una acción cuando el sensor esta:	</a:t>
            </a:r>
          </a:p>
          <a:p>
            <a:pPr algn="r"/>
            <a:r>
              <a:rPr lang="es-MX" dirty="0"/>
              <a:t>Actualmente Presionado</a:t>
            </a:r>
          </a:p>
          <a:p>
            <a:pPr algn="r"/>
            <a:r>
              <a:rPr lang="es-MX" dirty="0"/>
              <a:t>	 Actualmente No Presionado</a:t>
            </a:r>
          </a:p>
          <a:p>
            <a:pPr algn="r"/>
            <a:r>
              <a:rPr lang="es-MX" dirty="0"/>
              <a:t>	Presionado y soltado rápidamente (En contacto)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MX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¿Cuándo puede usar este sensor? </a:t>
            </a:r>
          </a:p>
          <a:p>
            <a:pPr marL="800100" lvl="1" indent="-342900"/>
            <a:r>
              <a:rPr lang="es-MX" dirty="0"/>
              <a:t>Útil para programar “moverse hasta que el sensor táctil sea presionado / soltado / contactado”.</a:t>
            </a:r>
          </a:p>
          <a:p>
            <a:pPr marL="800100" lvl="1" indent="-342900"/>
            <a:r>
              <a:rPr lang="es-MX" dirty="0"/>
              <a:t>Por ejemplo, si pones un sensor táctil en la parte delantera del robot, puedes hacerlo que se detenga hasta que choque contra algo. </a:t>
            </a:r>
          </a:p>
          <a:p>
            <a:pPr marL="800100" lvl="1" indent="-342900"/>
            <a:r>
              <a:rPr lang="es-MX" dirty="0"/>
              <a:t>También puede iniciar o detener el programa cuando se pulsa un sensor táctil.</a:t>
            </a:r>
            <a:endParaRPr lang="es-MX" b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reen Shot 2014-08-08 at 6.00.39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2030" y="1280800"/>
            <a:ext cx="1728714" cy="239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14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60082"/>
          </a:xfrm>
        </p:spPr>
        <p:txBody>
          <a:bodyPr>
            <a:normAutofit fontScale="90000"/>
          </a:bodyPr>
          <a:lstStyle/>
          <a:p>
            <a:r>
              <a:rPr lang="es-MX"/>
              <a:t>¿Qué significa “en contacto"? *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090796"/>
              </p:ext>
            </p:extLst>
          </p:nvPr>
        </p:nvGraphicFramePr>
        <p:xfrm>
          <a:off x="457200" y="2763247"/>
          <a:ext cx="7958036" cy="32692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0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27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Tiempo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Acin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Presionado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No Presionado</a:t>
                      </a:r>
                    </a:p>
                  </a:txBody>
                  <a:tcPr marL="62703" marR="15676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En contacto</a:t>
                      </a:r>
                    </a:p>
                  </a:txBody>
                  <a:tcPr marL="62703" marR="15676" marT="15676" marB="1567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empieza liberado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Falso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Falso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2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es presionado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Falso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Falso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3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es liberado y el programa lee el sensor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Falso</a:t>
                      </a:r>
                      <a:endParaRPr lang="es-MX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Verdadero</a:t>
                      </a:r>
                      <a:endParaRPr lang="es-MX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u="sng" noProof="0" dirty="0">
                          <a:solidFill>
                            <a:schemeClr val="tx2"/>
                          </a:solidFill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4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es liberado, y el programa prueba el sensor de Tacto otra vez.</a:t>
                      </a:r>
                    </a:p>
                  </a:txBody>
                  <a:tcPr marL="15676" marR="62703" marT="15676" marB="15676"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Falso</a:t>
                      </a:r>
                      <a:endParaRPr lang="es-MX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Verdadero</a:t>
                      </a:r>
                      <a:endParaRPr lang="es-MX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Falso</a:t>
                      </a:r>
                      <a:endParaRPr lang="es-MX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7114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5</a:t>
                      </a:r>
                    </a:p>
                  </a:txBody>
                  <a:tcPr marL="15676" marR="62703" marT="15676" marB="15676">
                    <a:lnR w="12700" cmpd="sng"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es presionado una segunda vez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>
                    <a:lnL w="12700" cmpd="sng"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Falso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Falso</a:t>
                      </a:r>
                      <a:endParaRPr lang="es-MX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460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6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es liberado, pero el programa no lee el sensor</a:t>
                      </a:r>
                    </a:p>
                  </a:txBody>
                  <a:tcPr marL="15676" marR="62703" marT="15676" marB="15676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es-MX" noProof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s-MX" noProof="0"/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endParaRPr lang="es-MX" noProof="0" dirty="0"/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5956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200</a:t>
                      </a:r>
                      <a:r>
                        <a:rPr lang="es-MX" sz="1400" baseline="0" noProof="0">
                          <a:effectLst/>
                        </a:rPr>
                        <a:t> secs later…</a:t>
                      </a:r>
                      <a:endParaRPr lang="es-MX" sz="1400" noProof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Programa lee el sensor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Falso</a:t>
                      </a:r>
                      <a:endParaRPr lang="es-MX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1" u="sng" noProof="0" dirty="0">
                          <a:solidFill>
                            <a:schemeClr val="tx2"/>
                          </a:solidFill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0635"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>
                          <a:effectLst/>
                        </a:rPr>
                        <a:t>201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noProof="0" dirty="0">
                          <a:effectLst/>
                        </a:rPr>
                        <a:t>El botón es liberado y el programa prueba el sensor de Tacto otra vez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kumimoji="0" lang="es-MX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Falso</a:t>
                      </a:r>
                      <a:endParaRPr lang="es-MX" sz="1400" noProof="0" dirty="0">
                        <a:effectLst/>
                      </a:endParaRP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Verdadero</a:t>
                      </a:r>
                    </a:p>
                  </a:txBody>
                  <a:tcPr marL="15676" marR="62703" marT="15676" marB="15676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noProof="0" dirty="0">
                          <a:effectLst/>
                        </a:rPr>
                        <a:t>Falso</a:t>
                      </a:r>
                    </a:p>
                  </a:txBody>
                  <a:tcPr marL="15676" marR="62703" marT="15676" marB="15676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256037"/>
            <a:ext cx="7958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El sensor básicamente es como un interruptor Verdadero / Falso</a:t>
            </a:r>
          </a:p>
          <a:p>
            <a:r>
              <a:rPr lang="es-MX" dirty="0"/>
              <a:t>“En contacto" puede ser complicado. ¿Qué condiciones deben existir para que el sensor lea Verdadero para en contacto?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189" y="5987141"/>
            <a:ext cx="440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Based on the Lego EV3 help screen</a:t>
            </a:r>
          </a:p>
        </p:txBody>
      </p:sp>
    </p:spTree>
    <p:extLst>
      <p:ext uri="{BB962C8B-B14F-4D97-AF65-F5344CB8AC3E}">
        <p14:creationId xmlns:p14="http://schemas.microsoft.com/office/powerpoint/2010/main" val="263422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718"/>
            <a:ext cx="8245475" cy="694251"/>
          </a:xfrm>
        </p:spPr>
        <p:txBody>
          <a:bodyPr>
            <a:normAutofit fontScale="90000"/>
          </a:bodyPr>
          <a:lstStyle/>
          <a:p>
            <a:r>
              <a:rPr lang="es-MX"/>
              <a:t>¿Comó programar con el sensor de tacto?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408" y="2698270"/>
            <a:ext cx="2428156" cy="2359273"/>
          </a:xfrm>
        </p:spPr>
        <p:txBody>
          <a:bodyPr>
            <a:normAutofit fontScale="92500"/>
          </a:bodyPr>
          <a:lstStyle/>
          <a:p>
            <a:r>
              <a:rPr lang="es-MX" b="0" u="sng" dirty="0"/>
              <a:t>Pestaña  Amarilla de sensores: Bloques de Sensores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0" dirty="0"/>
              <a:t>Se usan para leer y compara los valores de  los sensores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/>
              <a:t>© EV3Lessons.com, 2016, (Last edit: 07/04/16)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s-MX" smtClean="0"/>
              <a:t>6</a:t>
            </a:fld>
            <a:endParaRPr lang="es-MX"/>
          </a:p>
        </p:txBody>
      </p:sp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3028" y="2193634"/>
            <a:ext cx="3354455" cy="389814"/>
          </a:xfrm>
          <a:prstGeom prst="rect">
            <a:avLst/>
          </a:prstGeom>
        </p:spPr>
      </p:pic>
      <p:pic>
        <p:nvPicPr>
          <p:cNvPr id="8" name="Picture 7" descr="Screen Shot 2014-08-07 at 12.29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481" y="2138057"/>
            <a:ext cx="2991825" cy="389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7455" y="5439046"/>
            <a:ext cx="7146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ln>
                  <a:solidFill>
                    <a:srgbClr val="FF6600"/>
                  </a:solidFill>
                </a:ln>
              </a:rPr>
              <a:t>En esta lección se usara el bloque de Esperar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92114" y="2720731"/>
            <a:ext cx="2282426" cy="23592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b="0" u="sng" dirty="0"/>
              <a:t>Pestaña naranja de control de flujo: Bloque de esperar</a:t>
            </a:r>
          </a:p>
          <a:p>
            <a:pPr lvl="1"/>
            <a:r>
              <a:rPr lang="es-MX" dirty="0"/>
              <a:t>Se usa para esperar la lectura de un señor (o tiempo)</a:t>
            </a:r>
          </a:p>
        </p:txBody>
      </p:sp>
      <p:pic>
        <p:nvPicPr>
          <p:cNvPr id="11" name="Picture 10" descr="Screen Shot 2014-08-08 at 6.00.39 PM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79854" y="2709409"/>
            <a:ext cx="1322819" cy="18305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199" y="1241865"/>
            <a:ext cx="8114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</a:rPr>
              <a:t>Hay un bloque de sensor táctil en la pestaña amarilla, pero hay Esperar para Tacto en la pestaña naranja. ¿¿¿¡¡¡ Pero cual es la diferencia!!!???</a:t>
            </a:r>
          </a:p>
        </p:txBody>
      </p:sp>
      <p:sp>
        <p:nvSpPr>
          <p:cNvPr id="13" name="Oval 12"/>
          <p:cNvSpPr/>
          <p:nvPr/>
        </p:nvSpPr>
        <p:spPr>
          <a:xfrm>
            <a:off x="7185891" y="2709409"/>
            <a:ext cx="838420" cy="8835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228" y="3175784"/>
            <a:ext cx="2209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72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124" y="152718"/>
            <a:ext cx="8409903" cy="1371600"/>
          </a:xfrm>
        </p:spPr>
        <p:txBody>
          <a:bodyPr/>
          <a:lstStyle/>
          <a:p>
            <a:r>
              <a:rPr lang="es-MX" dirty="0"/>
              <a:t>Mover, Encendido y apagado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75701" y="3830831"/>
            <a:ext cx="3128895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Sugerencia de Novato: </a:t>
            </a:r>
            <a:r>
              <a:rPr lang="es-MX" dirty="0"/>
              <a:t>El Motor en encendido debe ser seguido por otro bloque (por ejemplo, Bloque de Espera)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301374"/>
            <a:ext cx="5683541" cy="485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¿Que pasaría si pones el bloque de mover dirección y lo dejaras en “encendido”?</a:t>
            </a:r>
          </a:p>
          <a:p>
            <a:r>
              <a:rPr lang="es-MX" dirty="0"/>
              <a:t>Acaso el robot se…</a:t>
            </a:r>
          </a:p>
          <a:p>
            <a:r>
              <a:rPr lang="es-MX" dirty="0"/>
              <a:t>	1) Movería?</a:t>
            </a:r>
          </a:p>
          <a:p>
            <a:r>
              <a:rPr lang="es-MX" dirty="0"/>
              <a:t>	2) Movería por un poco tiempo?</a:t>
            </a:r>
          </a:p>
          <a:p>
            <a:r>
              <a:rPr lang="es-MX" dirty="0"/>
              <a:t>	3) No se movería en absoluto?</a:t>
            </a:r>
          </a:p>
          <a:p>
            <a:r>
              <a:rPr lang="es-MX" dirty="0"/>
              <a:t>	</a:t>
            </a:r>
          </a:p>
          <a:p>
            <a:r>
              <a:rPr lang="es-MX" dirty="0"/>
              <a:t>RESPUESTA. No se movería en </a:t>
            </a:r>
          </a:p>
          <a:p>
            <a:r>
              <a:rPr lang="es-MX" dirty="0"/>
              <a:t>absoluto.</a:t>
            </a:r>
          </a:p>
          <a:p>
            <a:r>
              <a:rPr lang="es-MX" dirty="0"/>
              <a:t>¿Que hace el motor en apagado?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2952" y="1531006"/>
            <a:ext cx="2191430" cy="151714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072887" y="2514362"/>
            <a:ext cx="667262" cy="62947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46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DESafío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26616"/>
            <a:ext cx="4414983" cy="4789189"/>
          </a:xfrm>
        </p:spPr>
        <p:txBody>
          <a:bodyPr>
            <a:normAutofit/>
          </a:bodyPr>
          <a:lstStyle/>
          <a:p>
            <a:r>
              <a:rPr lang="es-MX" sz="2800" dirty="0"/>
              <a:t>Programe a su robot para que siga derecho hasta que el sensor toque la mano.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2050" y="1609410"/>
            <a:ext cx="1423624" cy="1291340"/>
          </a:xfrm>
          <a:prstGeom prst="rect">
            <a:avLst/>
          </a:prstGeom>
        </p:spPr>
      </p:pic>
      <p:pic>
        <p:nvPicPr>
          <p:cNvPr id="4" name="Picture 3" descr="Screen Shot 2014-08-08 at 6.00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250" y="1412696"/>
            <a:ext cx="2209800" cy="3009900"/>
          </a:xfrm>
          <a:prstGeom prst="rect">
            <a:avLst/>
          </a:prstGeom>
        </p:spPr>
      </p:pic>
      <p:pic>
        <p:nvPicPr>
          <p:cNvPr id="6" name="Picture 5" descr="Screen Shot 2014-08-07 at 12.27.3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7830" y="1022882"/>
            <a:ext cx="3354455" cy="389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8614" y="3059546"/>
            <a:ext cx="2144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0 = No Presionado</a:t>
            </a:r>
          </a:p>
          <a:p>
            <a:r>
              <a:rPr lang="es-MX" dirty="0"/>
              <a:t>1 = Presionado</a:t>
            </a:r>
          </a:p>
          <a:p>
            <a:r>
              <a:rPr lang="es-MX" dirty="0"/>
              <a:t>2 = En contacto</a:t>
            </a:r>
          </a:p>
        </p:txBody>
      </p:sp>
      <p:sp>
        <p:nvSpPr>
          <p:cNvPr id="8" name="Oval 7"/>
          <p:cNvSpPr/>
          <p:nvPr/>
        </p:nvSpPr>
        <p:spPr>
          <a:xfrm>
            <a:off x="6500126" y="3659908"/>
            <a:ext cx="1832159" cy="427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69250" y="4507688"/>
            <a:ext cx="3263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Sugerencia: </a:t>
            </a:r>
            <a:r>
              <a:rPr lang="es-MX" dirty="0"/>
              <a:t>Combinarás: Mover la dirección + el bloque de esperar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58995" y="3736712"/>
            <a:ext cx="1199001" cy="1371767"/>
            <a:chOff x="6507213" y="1384746"/>
            <a:chExt cx="1199001" cy="1371767"/>
          </a:xfrm>
        </p:grpSpPr>
        <p:grpSp>
          <p:nvGrpSpPr>
            <p:cNvPr id="14" name="Group 13"/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1782623" y="4407670"/>
            <a:ext cx="1080654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pixabay.com/static/uploads/photo/2014/03/25/16/58/hand-297767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1515" y="3818559"/>
            <a:ext cx="972977" cy="10006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1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Solución Desafío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screenshot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94290"/>
            <a:ext cx="3429000" cy="283845"/>
          </a:xfrm>
        </p:spPr>
        <p:txBody>
          <a:bodyPr/>
          <a:lstStyle/>
          <a:p>
            <a:r>
              <a:rPr lang="en-US"/>
              <a:t>© EV3Lessons.com, 2016, (Last edit: 07/04/16)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9</a:t>
            </a:fld>
            <a:endParaRPr lang="en-US"/>
          </a:p>
        </p:txBody>
      </p:sp>
      <p:pic>
        <p:nvPicPr>
          <p:cNvPr id="11" name="Picture 10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4716058D-A56A-4543-9323-27A3D66BF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02" t="29155" r="61126" b="38044"/>
          <a:stretch/>
        </p:blipFill>
        <p:spPr>
          <a:xfrm>
            <a:off x="457198" y="980186"/>
            <a:ext cx="8245475" cy="47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92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eginn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ginner" id="{AEF29D72-34CC-C448-A679-08550D2D21D1}" vid="{04B54D62-7BE5-DF47-9F85-5B9FEF4E3E0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beginner</Template>
  <TotalTime>6482</TotalTime>
  <Words>804</Words>
  <Application>Microsoft Office PowerPoint</Application>
  <PresentationFormat>On-screen Show (4:3)</PresentationFormat>
  <Paragraphs>153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Helvetica Neue</vt:lpstr>
      <vt:lpstr>beginner</vt:lpstr>
      <vt:lpstr>Custom Design</vt:lpstr>
      <vt:lpstr>Lección de Programación PARA Principiantes</vt:lpstr>
      <vt:lpstr>Objetivos de la lección</vt:lpstr>
      <vt:lpstr>¿Qué es un sensor?</vt:lpstr>
      <vt:lpstr>¿Qué es el sensor de tacto?</vt:lpstr>
      <vt:lpstr>¿Qué significa “en contacto"? *</vt:lpstr>
      <vt:lpstr>¿Comó programar con el sensor de tacto?</vt:lpstr>
      <vt:lpstr>Mover, Encendido y apagado </vt:lpstr>
      <vt:lpstr>DESafío 1</vt:lpstr>
      <vt:lpstr>Solución Desafío 1</vt:lpstr>
      <vt:lpstr>Desafío 2</vt:lpstr>
      <vt:lpstr>Solución del desafío 2</vt:lpstr>
      <vt:lpstr>DISCUSSION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EV3 PROGRAMMING Lesson</dc:title>
  <cp:lastModifiedBy>Usuario</cp:lastModifiedBy>
  <cp:revision>20</cp:revision>
  <dcterms:created xsi:type="dcterms:W3CDTF">2014-08-07T02:19:13Z</dcterms:created>
  <dcterms:modified xsi:type="dcterms:W3CDTF">2017-09-02T14:29:14Z</dcterms:modified>
</cp:coreProperties>
</file>