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 id="2147483726" r:id="rId2"/>
  </p:sldMasterIdLst>
  <p:notesMasterIdLst>
    <p:notesMasterId r:id="rId15"/>
  </p:notesMasterIdLst>
  <p:handoutMasterIdLst>
    <p:handoutMasterId r:id="rId16"/>
  </p:handoutMasterIdLst>
  <p:sldIdLst>
    <p:sldId id="420" r:id="rId3"/>
    <p:sldId id="422" r:id="rId4"/>
    <p:sldId id="412" r:id="rId5"/>
    <p:sldId id="413" r:id="rId6"/>
    <p:sldId id="421" r:id="rId7"/>
    <p:sldId id="411" r:id="rId8"/>
    <p:sldId id="418" r:id="rId9"/>
    <p:sldId id="416" r:id="rId10"/>
    <p:sldId id="417" r:id="rId11"/>
    <p:sldId id="419" r:id="rId12"/>
    <p:sldId id="415" r:id="rId13"/>
    <p:sldId id="42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D7FF"/>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11" autoAdjust="0"/>
    <p:restoredTop sz="96224" autoAdjust="0"/>
  </p:normalViewPr>
  <p:slideViewPr>
    <p:cSldViewPr snapToGrid="0" snapToObjects="1">
      <p:cViewPr varScale="1">
        <p:scale>
          <a:sx n="115" d="100"/>
          <a:sy n="115" d="100"/>
        </p:scale>
        <p:origin x="848" y="200"/>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58" d="100"/>
        <a:sy n="158" d="100"/>
      </p:scale>
      <p:origin x="0" y="-1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4/7/18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4/7/18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3</a:t>
            </a:fld>
            <a:endParaRPr lang="en-US"/>
          </a:p>
        </p:txBody>
      </p:sp>
    </p:spTree>
    <p:extLst>
      <p:ext uri="{BB962C8B-B14F-4D97-AF65-F5344CB8AC3E}">
        <p14:creationId xmlns:p14="http://schemas.microsoft.com/office/powerpoint/2010/main" val="206499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53214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5</a:t>
            </a:fld>
            <a:endParaRPr lang="en-US"/>
          </a:p>
        </p:txBody>
      </p:sp>
    </p:spTree>
    <p:extLst>
      <p:ext uri="{BB962C8B-B14F-4D97-AF65-F5344CB8AC3E}">
        <p14:creationId xmlns:p14="http://schemas.microsoft.com/office/powerpoint/2010/main" val="2061122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E1377E1-7EA6-8745-A643-3857C11F39B2}" type="datetime1">
              <a:rPr lang="en-US" smtClean="0"/>
              <a:t>4/7/18</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Copyright © EV3Lessons.com 2016 (Last edit: 07/04/2016)</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dirty="0"/>
              <a:t>BEGINNER PROGRAMMING</a:t>
            </a:r>
            <a:r>
              <a:rPr lang="en-US" sz="4000" dirty="0"/>
              <a:t> </a:t>
            </a:r>
            <a:r>
              <a:rPr lang="en-US" sz="3200" dirty="0"/>
              <a:t>Lesson</a:t>
            </a:r>
          </a:p>
        </p:txBody>
      </p:sp>
      <p:sp>
        <p:nvSpPr>
          <p:cNvPr id="15" name="TextBox 14"/>
          <p:cNvSpPr txBox="1"/>
          <p:nvPr userDrawn="1"/>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124B3-6A56-6347-B191-6A7B47E90B62}" type="datetime1">
              <a:rPr lang="en-US" smtClean="0"/>
              <a:t>4/7/18</a:t>
            </a:fld>
            <a:endParaRPr lang="en-US"/>
          </a:p>
        </p:txBody>
      </p:sp>
      <p:sp>
        <p:nvSpPr>
          <p:cNvPr id="5" name="Footer Placeholder 4"/>
          <p:cNvSpPr>
            <a:spLocks noGrp="1"/>
          </p:cNvSpPr>
          <p:nvPr>
            <p:ph type="ftr" sz="quarter" idx="11"/>
          </p:nvPr>
        </p:nvSpPr>
        <p:spPr/>
        <p:txBody>
          <a:bodyPr/>
          <a:lstStyle/>
          <a:p>
            <a:r>
              <a:rPr lang="en-US"/>
              <a:t>Copyright © EV3Lessons.com 2016 (Last edit: 07/04/2016)</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E0746-59C2-6145-9343-E4B44563054A}" type="datetime1">
              <a:rPr lang="en-US" smtClean="0"/>
              <a:t>4/7/18</a:t>
            </a:fld>
            <a:endParaRPr lang="en-US"/>
          </a:p>
        </p:txBody>
      </p:sp>
      <p:sp>
        <p:nvSpPr>
          <p:cNvPr id="5" name="Footer Placeholder 4"/>
          <p:cNvSpPr>
            <a:spLocks noGrp="1"/>
          </p:cNvSpPr>
          <p:nvPr>
            <p:ph type="ftr" sz="quarter" idx="11"/>
          </p:nvPr>
        </p:nvSpPr>
        <p:spPr/>
        <p:txBody>
          <a:bodyPr/>
          <a:lstStyle/>
          <a:p>
            <a:r>
              <a:rPr lang="en-US"/>
              <a:t>Copyright © EV3Lessons.com 2016 (Last edit: 07/04/2016)</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F2643A-9CEF-BD4D-84F0-CE70E1168671}" type="datetime1">
              <a:rPr lang="en-US" smtClean="0"/>
              <a:t>4/7/18</a:t>
            </a:fld>
            <a:endParaRPr lang="en-US"/>
          </a:p>
        </p:txBody>
      </p:sp>
      <p:sp>
        <p:nvSpPr>
          <p:cNvPr id="5" name="Footer Placeholder 4"/>
          <p:cNvSpPr>
            <a:spLocks noGrp="1"/>
          </p:cNvSpPr>
          <p:nvPr>
            <p:ph type="ftr" sz="quarter" idx="11"/>
          </p:nvPr>
        </p:nvSpPr>
        <p:spPr/>
        <p:txBody>
          <a:bodyPr/>
          <a:lstStyle/>
          <a:p>
            <a:r>
              <a:rPr lang="en-US"/>
              <a:t>Copyright © EV3Lessons.com 2016 (Last edit: 07/04/2016)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FFE75-69B7-204F-94CD-19DB35609CFE}" type="datetime1">
              <a:rPr lang="en-US" smtClean="0"/>
              <a:t>4/7/18</a:t>
            </a:fld>
            <a:endParaRPr lang="en-US"/>
          </a:p>
        </p:txBody>
      </p:sp>
      <p:sp>
        <p:nvSpPr>
          <p:cNvPr id="5" name="Footer Placeholder 4"/>
          <p:cNvSpPr>
            <a:spLocks noGrp="1"/>
          </p:cNvSpPr>
          <p:nvPr>
            <p:ph type="ftr" sz="quarter" idx="11"/>
          </p:nvPr>
        </p:nvSpPr>
        <p:spPr/>
        <p:txBody>
          <a:bodyPr/>
          <a:lstStyle/>
          <a:p>
            <a:r>
              <a:rPr lang="en-US"/>
              <a:t>Copyright © EV3Lessons.com 2016 (Last edit: 07/04/2016)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5F57B-D434-AC45-8008-347724C8C8D5}" type="datetime1">
              <a:rPr lang="en-US" smtClean="0"/>
              <a:t>4/7/18</a:t>
            </a:fld>
            <a:endParaRPr lang="en-US"/>
          </a:p>
        </p:txBody>
      </p:sp>
      <p:sp>
        <p:nvSpPr>
          <p:cNvPr id="5" name="Footer Placeholder 4"/>
          <p:cNvSpPr>
            <a:spLocks noGrp="1"/>
          </p:cNvSpPr>
          <p:nvPr>
            <p:ph type="ftr" sz="quarter" idx="11"/>
          </p:nvPr>
        </p:nvSpPr>
        <p:spPr/>
        <p:txBody>
          <a:bodyPr/>
          <a:lstStyle/>
          <a:p>
            <a:r>
              <a:rPr lang="en-US"/>
              <a:t>Copyright © EV3Lessons.com 2016 (Last edit: 07/04/2016)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33B526-3022-3C44-8323-26C8A7BEB320}" type="datetime1">
              <a:rPr lang="en-US" smtClean="0"/>
              <a:t>4/7/18</a:t>
            </a:fld>
            <a:endParaRPr lang="en-US"/>
          </a:p>
        </p:txBody>
      </p:sp>
      <p:sp>
        <p:nvSpPr>
          <p:cNvPr id="6" name="Footer Placeholder 5"/>
          <p:cNvSpPr>
            <a:spLocks noGrp="1"/>
          </p:cNvSpPr>
          <p:nvPr>
            <p:ph type="ftr" sz="quarter" idx="11"/>
          </p:nvPr>
        </p:nvSpPr>
        <p:spPr/>
        <p:txBody>
          <a:bodyPr/>
          <a:lstStyle/>
          <a:p>
            <a:r>
              <a:rPr lang="en-US"/>
              <a:t>Copyright © EV3Lessons.com 2016 (Last edit: 07/04/2016)</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03CAB-4DBE-B846-B120-7F90935DA675}" type="datetime1">
              <a:rPr lang="en-US" smtClean="0"/>
              <a:t>4/7/18</a:t>
            </a:fld>
            <a:endParaRPr lang="en-US"/>
          </a:p>
        </p:txBody>
      </p:sp>
      <p:sp>
        <p:nvSpPr>
          <p:cNvPr id="8" name="Footer Placeholder 7"/>
          <p:cNvSpPr>
            <a:spLocks noGrp="1"/>
          </p:cNvSpPr>
          <p:nvPr>
            <p:ph type="ftr" sz="quarter" idx="11"/>
          </p:nvPr>
        </p:nvSpPr>
        <p:spPr/>
        <p:txBody>
          <a:bodyPr/>
          <a:lstStyle/>
          <a:p>
            <a:r>
              <a:rPr lang="en-US"/>
              <a:t>Copyright © EV3Lessons.com 2016 (Last edit: 07/04/2016)</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FD6B6A-5E86-9343-A6F1-2B3D481DC682}" type="datetime1">
              <a:rPr lang="en-US" smtClean="0"/>
              <a:t>4/7/18</a:t>
            </a:fld>
            <a:endParaRPr lang="en-US"/>
          </a:p>
        </p:txBody>
      </p:sp>
      <p:sp>
        <p:nvSpPr>
          <p:cNvPr id="4" name="Footer Placeholder 3"/>
          <p:cNvSpPr>
            <a:spLocks noGrp="1"/>
          </p:cNvSpPr>
          <p:nvPr>
            <p:ph type="ftr" sz="quarter" idx="11"/>
          </p:nvPr>
        </p:nvSpPr>
        <p:spPr/>
        <p:txBody>
          <a:bodyPr/>
          <a:lstStyle/>
          <a:p>
            <a:r>
              <a:rPr lang="en-US"/>
              <a:t>Copyright © EV3Lessons.com 2016 (Last edit: 07/04/2016)</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ED89A-99EB-6640-ACA4-0FFFA03B94A4}" type="datetime1">
              <a:rPr lang="en-US" smtClean="0"/>
              <a:t>4/7/18</a:t>
            </a:fld>
            <a:endParaRPr lang="en-US"/>
          </a:p>
        </p:txBody>
      </p:sp>
      <p:sp>
        <p:nvSpPr>
          <p:cNvPr id="3" name="Footer Placeholder 2"/>
          <p:cNvSpPr>
            <a:spLocks noGrp="1"/>
          </p:cNvSpPr>
          <p:nvPr>
            <p:ph type="ftr" sz="quarter" idx="11"/>
          </p:nvPr>
        </p:nvSpPr>
        <p:spPr/>
        <p:txBody>
          <a:bodyPr/>
          <a:lstStyle/>
          <a:p>
            <a:r>
              <a:rPr lang="en-US"/>
              <a:t>Copyright © EV3Lessons.com 2016 (Last edit: 07/04/2016)</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DDE78-195F-B24D-B935-8695027D64FA}" type="datetime1">
              <a:rPr lang="en-US" smtClean="0"/>
              <a:t>4/7/18</a:t>
            </a:fld>
            <a:endParaRPr lang="en-US"/>
          </a:p>
        </p:txBody>
      </p:sp>
      <p:sp>
        <p:nvSpPr>
          <p:cNvPr id="6" name="Footer Placeholder 5"/>
          <p:cNvSpPr>
            <a:spLocks noGrp="1"/>
          </p:cNvSpPr>
          <p:nvPr>
            <p:ph type="ftr" sz="quarter" idx="11"/>
          </p:nvPr>
        </p:nvSpPr>
        <p:spPr/>
        <p:txBody>
          <a:bodyPr/>
          <a:lstStyle/>
          <a:p>
            <a:r>
              <a:rPr lang="en-US"/>
              <a:t>Copyright © EV3Lessons.com 2016 (Last edit: 07/04/2016)</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AF792-5409-FC47-AE6E-9049A8747F65}" type="datetime1">
              <a:rPr lang="en-US" smtClean="0"/>
              <a:t>4/7/18</a:t>
            </a:fld>
            <a:endParaRPr lang="en-US"/>
          </a:p>
        </p:txBody>
      </p:sp>
      <p:sp>
        <p:nvSpPr>
          <p:cNvPr id="5" name="Footer Placeholder 4"/>
          <p:cNvSpPr>
            <a:spLocks noGrp="1"/>
          </p:cNvSpPr>
          <p:nvPr>
            <p:ph type="ftr" sz="quarter" idx="11"/>
          </p:nvPr>
        </p:nvSpPr>
        <p:spPr/>
        <p:txBody>
          <a:bodyPr/>
          <a:lstStyle/>
          <a:p>
            <a:r>
              <a:rPr lang="en-US"/>
              <a:t>Copyright © EV3Lessons.com 2016 (Last edit: 07/04/2016)</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1C95B-35D7-8047-922F-35CD51A2686C}" type="datetime1">
              <a:rPr lang="en-US" smtClean="0"/>
              <a:t>4/7/18</a:t>
            </a:fld>
            <a:endParaRPr lang="en-US"/>
          </a:p>
        </p:txBody>
      </p:sp>
      <p:sp>
        <p:nvSpPr>
          <p:cNvPr id="6" name="Footer Placeholder 5"/>
          <p:cNvSpPr>
            <a:spLocks noGrp="1"/>
          </p:cNvSpPr>
          <p:nvPr>
            <p:ph type="ftr" sz="quarter" idx="11"/>
          </p:nvPr>
        </p:nvSpPr>
        <p:spPr/>
        <p:txBody>
          <a:bodyPr/>
          <a:lstStyle/>
          <a:p>
            <a:r>
              <a:rPr lang="en-US"/>
              <a:t>Copyright © EV3Lessons.com 2016 (Last edit: 07/04/2016)</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CB6C86-CFBD-0B48-B4A0-5961DD8CD173}" type="datetime1">
              <a:rPr lang="en-US" smtClean="0"/>
              <a:t>4/7/18</a:t>
            </a:fld>
            <a:endParaRPr lang="en-US"/>
          </a:p>
        </p:txBody>
      </p:sp>
      <p:sp>
        <p:nvSpPr>
          <p:cNvPr id="5" name="Footer Placeholder 4"/>
          <p:cNvSpPr>
            <a:spLocks noGrp="1"/>
          </p:cNvSpPr>
          <p:nvPr>
            <p:ph type="ftr" sz="quarter" idx="11"/>
          </p:nvPr>
        </p:nvSpPr>
        <p:spPr/>
        <p:txBody>
          <a:bodyPr/>
          <a:lstStyle/>
          <a:p>
            <a:r>
              <a:rPr lang="en-US"/>
              <a:t>Copyright © EV3Lessons.com 2016 (Last edit: 07/04/2016)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08378-DAF7-1842-89FE-183B280FE031}" type="datetime1">
              <a:rPr lang="en-US" smtClean="0"/>
              <a:t>4/7/18</a:t>
            </a:fld>
            <a:endParaRPr lang="en-US"/>
          </a:p>
        </p:txBody>
      </p:sp>
      <p:sp>
        <p:nvSpPr>
          <p:cNvPr id="5" name="Footer Placeholder 4"/>
          <p:cNvSpPr>
            <a:spLocks noGrp="1"/>
          </p:cNvSpPr>
          <p:nvPr>
            <p:ph type="ftr" sz="quarter" idx="11"/>
          </p:nvPr>
        </p:nvSpPr>
        <p:spPr/>
        <p:txBody>
          <a:bodyPr/>
          <a:lstStyle/>
          <a:p>
            <a:r>
              <a:rPr lang="en-US"/>
              <a:t>Copyright © EV3Lessons.com 2016 (Last edit: 07/04/2016)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53F649E-4B62-A34C-A165-9622F13BC25D}" type="datetime1">
              <a:rPr lang="en-US" smtClean="0"/>
              <a:t>4/7/18</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Copyright © EV3Lessons.com 2016 (Last edit: 07/04/2016)</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5BFE17F-007D-AC43-AF1F-C95609BC5ACA}" type="datetime1">
              <a:rPr lang="en-US" smtClean="0"/>
              <a:t>4/7/18</a:t>
            </a:fld>
            <a:endParaRPr lang="en-US"/>
          </a:p>
        </p:txBody>
      </p:sp>
      <p:sp>
        <p:nvSpPr>
          <p:cNvPr id="6" name="Footer Placeholder 5"/>
          <p:cNvSpPr>
            <a:spLocks noGrp="1"/>
          </p:cNvSpPr>
          <p:nvPr>
            <p:ph type="ftr" sz="quarter" idx="11"/>
          </p:nvPr>
        </p:nvSpPr>
        <p:spPr/>
        <p:txBody>
          <a:bodyPr/>
          <a:lstStyle/>
          <a:p>
            <a:r>
              <a:rPr lang="en-US"/>
              <a:t>Copyright © EV3Lessons.com 2016 (Last edit: 07/04/2016)</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E39E5-82C0-7C4D-8B03-173002A8A6C8}" type="datetime1">
              <a:rPr lang="en-US" smtClean="0"/>
              <a:t>4/7/18</a:t>
            </a:fld>
            <a:endParaRPr lang="en-US"/>
          </a:p>
        </p:txBody>
      </p:sp>
      <p:sp>
        <p:nvSpPr>
          <p:cNvPr id="8" name="Footer Placeholder 7"/>
          <p:cNvSpPr>
            <a:spLocks noGrp="1"/>
          </p:cNvSpPr>
          <p:nvPr>
            <p:ph type="ftr" sz="quarter" idx="11"/>
          </p:nvPr>
        </p:nvSpPr>
        <p:spPr/>
        <p:txBody>
          <a:bodyPr/>
          <a:lstStyle/>
          <a:p>
            <a:r>
              <a:rPr lang="en-US"/>
              <a:t>Copyright © EV3Lessons.com 2016 (Last edit: 07/04/2016)</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F76404-4472-154B-B56B-7BA8718F7178}" type="datetime1">
              <a:rPr lang="en-US" smtClean="0"/>
              <a:t>4/7/18</a:t>
            </a:fld>
            <a:endParaRPr lang="en-US"/>
          </a:p>
        </p:txBody>
      </p:sp>
      <p:sp>
        <p:nvSpPr>
          <p:cNvPr id="4" name="Footer Placeholder 3"/>
          <p:cNvSpPr>
            <a:spLocks noGrp="1"/>
          </p:cNvSpPr>
          <p:nvPr>
            <p:ph type="ftr" sz="quarter" idx="11"/>
          </p:nvPr>
        </p:nvSpPr>
        <p:spPr/>
        <p:txBody>
          <a:bodyPr/>
          <a:lstStyle/>
          <a:p>
            <a:r>
              <a:rPr lang="en-US"/>
              <a:t>Copyright © EV3Lessons.com 2016 (Last edit: 07/04/2016)</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24FDA-6FA0-8E4C-980F-215432A63E0B}" type="datetime1">
              <a:rPr lang="en-US" smtClean="0"/>
              <a:t>4/7/18</a:t>
            </a:fld>
            <a:endParaRPr lang="en-US"/>
          </a:p>
        </p:txBody>
      </p:sp>
      <p:sp>
        <p:nvSpPr>
          <p:cNvPr id="3" name="Footer Placeholder 2"/>
          <p:cNvSpPr>
            <a:spLocks noGrp="1"/>
          </p:cNvSpPr>
          <p:nvPr>
            <p:ph type="ftr" sz="quarter" idx="11"/>
          </p:nvPr>
        </p:nvSpPr>
        <p:spPr/>
        <p:txBody>
          <a:bodyPr/>
          <a:lstStyle/>
          <a:p>
            <a:r>
              <a:rPr lang="en-US"/>
              <a:t>Copyright © EV3Lessons.com 2016 (Last edit: 07/04/2016)</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5279CE-9EAB-774E-8F78-04A0B514B8F4}" type="datetime1">
              <a:rPr lang="en-US" smtClean="0"/>
              <a:t>4/7/18</a:t>
            </a:fld>
            <a:endParaRPr lang="en-US"/>
          </a:p>
        </p:txBody>
      </p:sp>
      <p:sp>
        <p:nvSpPr>
          <p:cNvPr id="6" name="Footer Placeholder 5"/>
          <p:cNvSpPr>
            <a:spLocks noGrp="1"/>
          </p:cNvSpPr>
          <p:nvPr>
            <p:ph type="ftr" sz="quarter" idx="11"/>
          </p:nvPr>
        </p:nvSpPr>
        <p:spPr/>
        <p:txBody>
          <a:bodyPr/>
          <a:lstStyle/>
          <a:p>
            <a:r>
              <a:rPr lang="en-US"/>
              <a:t>Copyright © EV3Lessons.com 2016 (Last edit: 07/04/2016)</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09D7A-53C6-6147-9A2A-82CA4D4C15EF}" type="datetime1">
              <a:rPr lang="en-US" smtClean="0"/>
              <a:t>4/7/18</a:t>
            </a:fld>
            <a:endParaRPr lang="en-US"/>
          </a:p>
        </p:txBody>
      </p:sp>
      <p:sp>
        <p:nvSpPr>
          <p:cNvPr id="6" name="Footer Placeholder 5"/>
          <p:cNvSpPr>
            <a:spLocks noGrp="1"/>
          </p:cNvSpPr>
          <p:nvPr>
            <p:ph type="ftr" sz="quarter" idx="11"/>
          </p:nvPr>
        </p:nvSpPr>
        <p:spPr/>
        <p:txBody>
          <a:bodyPr/>
          <a:lstStyle/>
          <a:p>
            <a:r>
              <a:rPr lang="en-US"/>
              <a:t>Copyright © EV3Lessons.com 2016 (Last edit: 07/04/2016)</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7CD1F6A-3C9F-A04E-8CD4-3855B0390022}" type="datetime1">
              <a:rPr lang="en-US" smtClean="0"/>
              <a:t>4/7/18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Copyright © EV3Lessons.com 2016 (Last edit: 07/04/2016)</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55B4B-FD6D-F64D-8007-FB85C7B5978D}" type="datetime1">
              <a:rPr lang="en-US" smtClean="0"/>
              <a:t>4/7/18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EV3Lessons.com 2016 (Last edit: 07/04/2016)</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ev3lessons.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32517" y="3427224"/>
            <a:ext cx="6858000" cy="539865"/>
          </a:xfrm>
        </p:spPr>
        <p:txBody>
          <a:bodyPr>
            <a:noAutofit/>
          </a:bodyPr>
          <a:lstStyle/>
          <a:p>
            <a:r>
              <a:rPr lang="en-US" sz="3200" dirty="0">
                <a:latin typeface="+mn-lt"/>
              </a:rPr>
              <a:t>Come </a:t>
            </a:r>
            <a:r>
              <a:rPr lang="en-US" sz="3200" dirty="0" err="1">
                <a:latin typeface="+mn-lt"/>
              </a:rPr>
              <a:t>usare</a:t>
            </a:r>
            <a:r>
              <a:rPr lang="en-US" sz="3200" dirty="0">
                <a:latin typeface="+mn-lt"/>
              </a:rPr>
              <a:t> </a:t>
            </a:r>
            <a:r>
              <a:rPr lang="en-US" sz="3200" dirty="0" err="1">
                <a:latin typeface="+mn-lt"/>
              </a:rPr>
              <a:t>queste</a:t>
            </a:r>
            <a:r>
              <a:rPr lang="en-US" sz="3200" dirty="0">
                <a:latin typeface="+mn-lt"/>
              </a:rPr>
              <a:t> </a:t>
            </a:r>
            <a:r>
              <a:rPr lang="en-US" sz="3200" dirty="0" err="1">
                <a:latin typeface="+mn-lt"/>
              </a:rPr>
              <a:t>lezioni</a:t>
            </a:r>
            <a:endParaRPr lang="en-US" sz="3200" dirty="0">
              <a:latin typeface="+mn-lt"/>
            </a:endParaRPr>
          </a:p>
        </p:txBody>
      </p:sp>
      <p:sp>
        <p:nvSpPr>
          <p:cNvPr id="3" name="Title 2"/>
          <p:cNvSpPr>
            <a:spLocks noGrp="1"/>
          </p:cNvSpPr>
          <p:nvPr>
            <p:ph type="ctrTitle"/>
          </p:nvPr>
        </p:nvSpPr>
        <p:spPr/>
        <p:txBody>
          <a:bodyPr>
            <a:normAutofit/>
          </a:bodyPr>
          <a:lstStyle/>
          <a:p>
            <a:pPr algn="ctr"/>
            <a:r>
              <a:rPr lang="en-US" dirty="0" err="1"/>
              <a:t>Lezioni</a:t>
            </a:r>
            <a:r>
              <a:rPr lang="en-US" dirty="0"/>
              <a:t> per </a:t>
            </a:r>
            <a:r>
              <a:rPr lang="en-US" dirty="0" err="1"/>
              <a:t>principianti</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86100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44450">
            <a:off x="647886" y="1448766"/>
            <a:ext cx="3933092" cy="2688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dirty="0"/>
              <a:t>RISORSE: </a:t>
            </a:r>
            <a:r>
              <a:rPr lang="en-US" dirty="0" err="1"/>
              <a:t>ATTIVITà</a:t>
            </a:r>
            <a:r>
              <a:rPr lang="en-US" dirty="0"/>
              <a:t> PER I CORE VALUES</a:t>
            </a:r>
          </a:p>
        </p:txBody>
      </p:sp>
      <p:sp>
        <p:nvSpPr>
          <p:cNvPr id="4" name="Footer Placeholder 3"/>
          <p:cNvSpPr>
            <a:spLocks noGrp="1"/>
          </p:cNvSpPr>
          <p:nvPr>
            <p:ph type="ftr" sz="quarter" idx="11"/>
          </p:nvPr>
        </p:nvSpPr>
        <p:spPr>
          <a:xfrm>
            <a:off x="457199" y="6590124"/>
            <a:ext cx="4157003" cy="186596"/>
          </a:xfrm>
        </p:spPr>
        <p:txBody>
          <a:bodyPr/>
          <a:lstStyle/>
          <a:p>
            <a:r>
              <a:rPr lang="en-US"/>
              <a:t>Copyright © EV3Lessons.com 2016 (Last edit: 07/04/2016)</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593" t="3811" r="5868"/>
          <a:stretch/>
        </p:blipFill>
        <p:spPr>
          <a:xfrm rot="20265419">
            <a:off x="1363757" y="2984702"/>
            <a:ext cx="4415815" cy="2587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049" y="838518"/>
            <a:ext cx="4141938" cy="3128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715"/>
          <a:stretch/>
        </p:blipFill>
        <p:spPr>
          <a:xfrm rot="1493338">
            <a:off x="4277635" y="3284782"/>
            <a:ext cx="4215069" cy="2710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799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risorse</a:t>
            </a:r>
            <a:r>
              <a:rPr lang="en-US" dirty="0"/>
              <a:t>: </a:t>
            </a:r>
            <a:r>
              <a:rPr lang="en-US" dirty="0" err="1"/>
              <a:t>strumenti</a:t>
            </a:r>
            <a:r>
              <a:rPr lang="en-US" dirty="0"/>
              <a:t> di </a:t>
            </a:r>
            <a:r>
              <a:rPr lang="en-US" dirty="0" err="1"/>
              <a:t>pianificazione</a:t>
            </a:r>
            <a:r>
              <a:rPr lang="en-US" dirty="0"/>
              <a:t> e </a:t>
            </a:r>
            <a:r>
              <a:rPr lang="en-US" dirty="0" err="1"/>
              <a:t>calcolo</a:t>
            </a:r>
            <a:endParaRPr lang="en-US" dirty="0"/>
          </a:p>
        </p:txBody>
      </p:sp>
      <p:sp>
        <p:nvSpPr>
          <p:cNvPr id="3" name="Content Placeholder 2"/>
          <p:cNvSpPr>
            <a:spLocks noGrp="1"/>
          </p:cNvSpPr>
          <p:nvPr>
            <p:ph idx="1"/>
          </p:nvPr>
        </p:nvSpPr>
        <p:spPr>
          <a:xfrm>
            <a:off x="516603" y="5795342"/>
            <a:ext cx="6517243" cy="740979"/>
          </a:xfrm>
        </p:spPr>
        <p:txBody>
          <a:bodyPr>
            <a:normAutofit fontScale="92500" lnSpcReduction="20000"/>
          </a:bodyPr>
          <a:lstStyle/>
          <a:p>
            <a:r>
              <a:rPr lang="en-US" dirty="0" err="1"/>
              <a:t>Aggiornato</a:t>
            </a:r>
            <a:r>
              <a:rPr lang="en-US" dirty="0"/>
              <a:t> </a:t>
            </a:r>
            <a:r>
              <a:rPr lang="en-US" dirty="0" err="1"/>
              <a:t>ogni</a:t>
            </a:r>
            <a:r>
              <a:rPr lang="en-US" dirty="0"/>
              <a:t> anno</a:t>
            </a:r>
          </a:p>
          <a:p>
            <a:r>
              <a:rPr lang="en-US" dirty="0" err="1"/>
              <a:t>Disponibile</a:t>
            </a:r>
            <a:r>
              <a:rPr lang="en-US" dirty="0"/>
              <a:t> </a:t>
            </a:r>
            <a:r>
              <a:rPr lang="en-US" dirty="0" err="1"/>
              <a:t>su</a:t>
            </a:r>
            <a:r>
              <a:rPr lang="en-US" dirty="0"/>
              <a:t> Apple App Store e Google Play</a:t>
            </a:r>
          </a:p>
        </p:txBody>
      </p:sp>
      <p:sp>
        <p:nvSpPr>
          <p:cNvPr id="4" name="Footer Placeholder 3"/>
          <p:cNvSpPr>
            <a:spLocks noGrp="1"/>
          </p:cNvSpPr>
          <p:nvPr>
            <p:ph type="ftr" sz="quarter" idx="11"/>
          </p:nvPr>
        </p:nvSpPr>
        <p:spPr>
          <a:xfrm>
            <a:off x="457200" y="6492875"/>
            <a:ext cx="3891776" cy="283845"/>
          </a:xfrm>
        </p:spPr>
        <p:txBody>
          <a:bodyPr/>
          <a:lstStyle/>
          <a:p>
            <a:r>
              <a:rPr lang="en-US"/>
              <a:t>Copyright © EV3Lessons.com 2016 (Last edit: 07/04/2016)</a:t>
            </a:r>
          </a:p>
        </p:txBody>
      </p:sp>
      <p:pic>
        <p:nvPicPr>
          <p:cNvPr id="5" name="Picture 4"/>
          <p:cNvPicPr>
            <a:picLocks noChangeAspect="1"/>
          </p:cNvPicPr>
          <p:nvPr/>
        </p:nvPicPr>
        <p:blipFill>
          <a:blip r:embed="rId2"/>
          <a:stretch>
            <a:fillRect/>
          </a:stretch>
        </p:blipFill>
        <p:spPr>
          <a:xfrm>
            <a:off x="516603" y="2020807"/>
            <a:ext cx="4521441" cy="3278045"/>
          </a:xfrm>
          <a:prstGeom prst="rect">
            <a:avLst/>
          </a:prstGeom>
          <a:ln w="12700">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1110">
            <a:off x="3881784" y="2304493"/>
            <a:ext cx="4328913" cy="324385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750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fontScale="92500" lnSpcReduction="10000"/>
          </a:bodyPr>
          <a:lstStyle/>
          <a:p>
            <a:r>
              <a:rPr lang="en-US" dirty="0" err="1"/>
              <a:t>Authori</a:t>
            </a:r>
            <a:r>
              <a:rPr lang="en-US" dirty="0"/>
              <a:t>: Sanjay e </a:t>
            </a:r>
            <a:r>
              <a:rPr lang="en-US" dirty="0" err="1"/>
              <a:t>Arvind</a:t>
            </a:r>
            <a:r>
              <a:rPr lang="en-US" dirty="0"/>
              <a:t> </a:t>
            </a:r>
            <a:r>
              <a:rPr lang="en-US" dirty="0" err="1"/>
              <a:t>Seshan</a:t>
            </a:r>
            <a:endParaRPr lang="en-US" dirty="0"/>
          </a:p>
          <a:p>
            <a:r>
              <a:rPr lang="en-US" dirty="0" err="1"/>
              <a:t>Altre</a:t>
            </a:r>
            <a:r>
              <a:rPr lang="en-US" dirty="0"/>
              <a:t> </a:t>
            </a:r>
            <a:r>
              <a:rPr lang="en-US" dirty="0" err="1"/>
              <a:t>lezioni</a:t>
            </a:r>
            <a:r>
              <a:rPr lang="en-US" dirty="0"/>
              <a:t> </a:t>
            </a:r>
            <a:r>
              <a:rPr lang="en-US" dirty="0" err="1"/>
              <a:t>sono</a:t>
            </a:r>
            <a:r>
              <a:rPr lang="en-US" dirty="0"/>
              <a:t> </a:t>
            </a:r>
            <a:r>
              <a:rPr lang="en-US" dirty="0" err="1"/>
              <a:t>disponibili</a:t>
            </a:r>
            <a:r>
              <a:rPr lang="en-US" dirty="0"/>
              <a:t> al </a:t>
            </a:r>
            <a:r>
              <a:rPr lang="en-US" dirty="0" err="1"/>
              <a:t>sito</a:t>
            </a:r>
            <a:r>
              <a:rPr lang="en-US" dirty="0"/>
              <a:t> </a:t>
            </a:r>
            <a:r>
              <a:rPr lang="en-US" dirty="0">
                <a:hlinkClick r:id="rId2"/>
              </a:rPr>
              <a:t>www.ev3lessons.com</a:t>
            </a:r>
            <a:endParaRPr lang="en-US" dirty="0"/>
          </a:p>
          <a:p>
            <a:r>
              <a:rPr lang="en-US" dirty="0" err="1"/>
              <a:t>Tradotto</a:t>
            </a:r>
            <a:r>
              <a:rPr lang="en-US" dirty="0"/>
              <a:t> da Giuseppe </a:t>
            </a:r>
            <a:r>
              <a:rPr lang="en-US"/>
              <a:t>Comis</a:t>
            </a:r>
            <a:endParaRPr lang="en-US" dirty="0"/>
          </a:p>
        </p:txBody>
      </p:sp>
      <p:sp>
        <p:nvSpPr>
          <p:cNvPr id="4" name="Footer Placeholder 3"/>
          <p:cNvSpPr>
            <a:spLocks noGrp="1"/>
          </p:cNvSpPr>
          <p:nvPr>
            <p:ph type="ftr" sz="quarter" idx="11"/>
          </p:nvPr>
        </p:nvSpPr>
        <p:spPr/>
        <p:txBody>
          <a:bodyPr/>
          <a:lstStyle/>
          <a:p>
            <a:r>
              <a:rPr lang="en-US"/>
              <a:t>Copyright © EV3Lessons.com 2016 (Last edit: 07/04/2016)</a:t>
            </a:r>
          </a:p>
        </p:txBody>
      </p:sp>
      <p:sp>
        <p:nvSpPr>
          <p:cNvPr id="5" name="Rectangle 4"/>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err="1">
                <a:ln>
                  <a:noFill/>
                </a:ln>
                <a:solidFill>
                  <a:srgbClr val="000000"/>
                </a:solidFill>
                <a:effectLst/>
                <a:latin typeface="Helvetica Neue"/>
              </a:rPr>
              <a:t>Questo</a:t>
            </a:r>
            <a:r>
              <a:rPr kumimoji="0" lang="en-US" altLang="en-US" sz="2000" b="0" i="0" u="none" strike="noStrike" cap="none" normalizeH="0" baseline="0" dirty="0">
                <a:ln>
                  <a:noFill/>
                </a:ln>
                <a:solidFill>
                  <a:srgbClr val="000000"/>
                </a:solidFill>
                <a:effectLst/>
                <a:latin typeface="Helvetica Neue"/>
              </a:rPr>
              <a:t> </a:t>
            </a:r>
            <a:r>
              <a:rPr kumimoji="0" lang="en-US" altLang="en-US" sz="2000" b="0" i="0" u="none" strike="noStrike" cap="none" normalizeH="0" baseline="0" dirty="0" err="1">
                <a:ln>
                  <a:noFill/>
                </a:ln>
                <a:solidFill>
                  <a:srgbClr val="000000"/>
                </a:solidFill>
                <a:effectLst/>
                <a:latin typeface="Helvetica Neue"/>
              </a:rPr>
              <a:t>lavoro</a:t>
            </a:r>
            <a:r>
              <a:rPr kumimoji="0" lang="en-US" altLang="en-US" sz="2000" b="0" i="0" u="none" strike="noStrike" cap="none" normalizeH="0" baseline="0" dirty="0">
                <a:ln>
                  <a:noFill/>
                </a:ln>
                <a:solidFill>
                  <a:srgbClr val="000000"/>
                </a:solidFill>
                <a:effectLst/>
                <a:latin typeface="Helvetica Neue"/>
              </a:rPr>
              <a:t> è </a:t>
            </a:r>
            <a:r>
              <a:rPr kumimoji="0" lang="en-US" altLang="en-US" sz="2000" b="0" i="0" u="none" strike="noStrike" cap="none" normalizeH="0" baseline="0" dirty="0" err="1">
                <a:ln>
                  <a:noFill/>
                </a:ln>
                <a:solidFill>
                  <a:srgbClr val="000000"/>
                </a:solidFill>
                <a:effectLst/>
                <a:latin typeface="Helvetica Neue"/>
              </a:rPr>
              <a:t>soggetto</a:t>
            </a:r>
            <a:r>
              <a:rPr kumimoji="0" lang="en-US" altLang="en-US" sz="2000" b="0" i="0" u="none" strike="noStrike" cap="none" normalizeH="0" baseline="0" dirty="0">
                <a:ln>
                  <a:noFill/>
                </a:ln>
                <a:solidFill>
                  <a:srgbClr val="000000"/>
                </a:solidFill>
                <a:effectLst/>
                <a:latin typeface="Helvetica Neue"/>
              </a:rPr>
              <a:t>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9211" y="3247882"/>
            <a:ext cx="2161449" cy="76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3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PANORAMICA DEL SITO</a:t>
            </a:r>
          </a:p>
        </p:txBody>
      </p:sp>
      <p:sp>
        <p:nvSpPr>
          <p:cNvPr id="3" name="Content Placeholder 2"/>
          <p:cNvSpPr>
            <a:spLocks noGrp="1"/>
          </p:cNvSpPr>
          <p:nvPr>
            <p:ph idx="1"/>
          </p:nvPr>
        </p:nvSpPr>
        <p:spPr>
          <a:xfrm>
            <a:off x="457200" y="1125416"/>
            <a:ext cx="8245474" cy="5000748"/>
          </a:xfrm>
        </p:spPr>
        <p:txBody>
          <a:bodyPr>
            <a:normAutofit fontScale="92500" lnSpcReduction="10000"/>
          </a:bodyPr>
          <a:lstStyle/>
          <a:p>
            <a:pPr marL="342900" indent="-342900">
              <a:buFont typeface="Arial" charset="0"/>
              <a:buChar char="•"/>
            </a:pPr>
            <a:r>
              <a:rPr lang="en-US" dirty="0"/>
              <a:t>EV3Lessons.com </a:t>
            </a:r>
            <a:r>
              <a:rPr lang="it-IT" dirty="0"/>
              <a:t>fornisce le basi per l'apprendimento con successo del programma </a:t>
            </a:r>
            <a:r>
              <a:rPr lang="en-US" dirty="0"/>
              <a:t>LEGO MINDSTORMS EV3</a:t>
            </a:r>
          </a:p>
          <a:p>
            <a:pPr marL="342900" indent="-342900">
              <a:buFont typeface="Arial" charset="0"/>
              <a:buChar char="•"/>
            </a:pPr>
            <a:r>
              <a:rPr lang="it-IT" dirty="0"/>
              <a:t>Forniamo anche ampie risorse per la robotica a squadre come strumenti di pianificazione, guide rapide, angolo del coach e attività di Team Building</a:t>
            </a:r>
          </a:p>
          <a:p>
            <a:pPr marL="342900" indent="-342900">
              <a:buFont typeface="Arial" charset="0"/>
              <a:buChar char="•"/>
            </a:pPr>
            <a:r>
              <a:rPr lang="en-US" dirty="0" err="1"/>
              <a:t>Chiunque</a:t>
            </a:r>
            <a:r>
              <a:rPr lang="en-US" dirty="0"/>
              <a:t> è </a:t>
            </a:r>
            <a:r>
              <a:rPr lang="en-US" dirty="0" err="1"/>
              <a:t>benvenuto</a:t>
            </a:r>
            <a:r>
              <a:rPr lang="en-US" dirty="0"/>
              <a:t> </a:t>
            </a:r>
            <a:r>
              <a:rPr lang="en-US" dirty="0" err="1"/>
              <a:t>nell’usare</a:t>
            </a:r>
            <a:r>
              <a:rPr lang="en-US" dirty="0"/>
              <a:t> e </a:t>
            </a:r>
            <a:r>
              <a:rPr lang="en-US" dirty="0" err="1"/>
              <a:t>modificare</a:t>
            </a:r>
            <a:r>
              <a:rPr lang="en-US" dirty="0"/>
              <a:t> </a:t>
            </a:r>
            <a:r>
              <a:rPr lang="en-US" dirty="0" err="1"/>
              <a:t>queste</a:t>
            </a:r>
            <a:r>
              <a:rPr lang="en-US" dirty="0"/>
              <a:t> </a:t>
            </a:r>
            <a:r>
              <a:rPr lang="en-US" dirty="0" err="1"/>
              <a:t>lezioni</a:t>
            </a:r>
            <a:r>
              <a:rPr lang="en-US" dirty="0"/>
              <a:t> per </a:t>
            </a:r>
            <a:r>
              <a:rPr lang="en-US" dirty="0" err="1"/>
              <a:t>scopi</a:t>
            </a:r>
            <a:r>
              <a:rPr lang="en-US" dirty="0"/>
              <a:t> </a:t>
            </a:r>
            <a:r>
              <a:rPr lang="en-US" dirty="0" err="1"/>
              <a:t>educativi</a:t>
            </a:r>
            <a:r>
              <a:rPr lang="en-US" dirty="0"/>
              <a:t> (non-profit)</a:t>
            </a:r>
          </a:p>
          <a:p>
            <a:pPr marL="800100" lvl="1" indent="-342900">
              <a:buFont typeface="Arial" charset="0"/>
              <a:buChar char="•"/>
            </a:pPr>
            <a:r>
              <a:rPr lang="en-US" dirty="0" err="1"/>
              <a:t>Comunque</a:t>
            </a:r>
            <a:r>
              <a:rPr lang="en-US" dirty="0"/>
              <a:t>, </a:t>
            </a:r>
            <a:r>
              <a:rPr lang="en-US" dirty="0" err="1"/>
              <a:t>dovete</a:t>
            </a:r>
            <a:r>
              <a:rPr lang="en-US" dirty="0"/>
              <a:t> </a:t>
            </a:r>
            <a:r>
              <a:rPr lang="en-US" dirty="0" err="1"/>
              <a:t>riportare</a:t>
            </a:r>
            <a:r>
              <a:rPr lang="en-US" dirty="0"/>
              <a:t> </a:t>
            </a:r>
            <a:r>
              <a:rPr lang="en-US" dirty="0">
                <a:solidFill>
                  <a:srgbClr val="FF0000"/>
                </a:solidFill>
              </a:rPr>
              <a:t>i </a:t>
            </a:r>
            <a:r>
              <a:rPr lang="en-US" dirty="0" err="1">
                <a:solidFill>
                  <a:srgbClr val="FF0000"/>
                </a:solidFill>
              </a:rPr>
              <a:t>crediti</a:t>
            </a:r>
            <a:r>
              <a:rPr lang="en-US" dirty="0">
                <a:solidFill>
                  <a:srgbClr val="FF0000"/>
                </a:solidFill>
              </a:rPr>
              <a:t> </a:t>
            </a:r>
            <a:r>
              <a:rPr lang="en-US" dirty="0" err="1">
                <a:solidFill>
                  <a:srgbClr val="FF0000"/>
                </a:solidFill>
              </a:rPr>
              <a:t>relativi</a:t>
            </a:r>
            <a:r>
              <a:rPr lang="en-US" dirty="0">
                <a:solidFill>
                  <a:srgbClr val="FF0000"/>
                </a:solidFill>
              </a:rPr>
              <a:t> a</a:t>
            </a:r>
            <a:r>
              <a:rPr lang="en-US" dirty="0"/>
              <a:t> </a:t>
            </a:r>
            <a:r>
              <a:rPr lang="en-US" dirty="0">
                <a:solidFill>
                  <a:srgbClr val="FF0000"/>
                </a:solidFill>
              </a:rPr>
              <a:t>EV3Lessons </a:t>
            </a:r>
            <a:r>
              <a:rPr lang="en-US" dirty="0"/>
              <a:t>per I </a:t>
            </a:r>
            <a:r>
              <a:rPr lang="en-US" dirty="0" err="1"/>
              <a:t>materiali</a:t>
            </a:r>
            <a:r>
              <a:rPr lang="en-US" dirty="0"/>
              <a:t> e </a:t>
            </a:r>
            <a:r>
              <a:rPr lang="en-US" dirty="0" err="1">
                <a:solidFill>
                  <a:srgbClr val="FF0000"/>
                </a:solidFill>
              </a:rPr>
              <a:t>inserire</a:t>
            </a:r>
            <a:r>
              <a:rPr lang="en-US" dirty="0">
                <a:solidFill>
                  <a:srgbClr val="FF0000"/>
                </a:solidFill>
              </a:rPr>
              <a:t> un link al </a:t>
            </a:r>
            <a:r>
              <a:rPr lang="en-US" dirty="0" err="1">
                <a:solidFill>
                  <a:srgbClr val="FF0000"/>
                </a:solidFill>
              </a:rPr>
              <a:t>nostro</a:t>
            </a:r>
            <a:r>
              <a:rPr lang="en-US" dirty="0">
                <a:solidFill>
                  <a:srgbClr val="FF0000"/>
                </a:solidFill>
              </a:rPr>
              <a:t> </a:t>
            </a:r>
            <a:r>
              <a:rPr lang="en-US" dirty="0" err="1">
                <a:solidFill>
                  <a:srgbClr val="FF0000"/>
                </a:solidFill>
              </a:rPr>
              <a:t>sito</a:t>
            </a:r>
            <a:r>
              <a:rPr lang="en-US" dirty="0">
                <a:solidFill>
                  <a:srgbClr val="FF0000"/>
                </a:solidFill>
              </a:rPr>
              <a:t> </a:t>
            </a:r>
            <a:r>
              <a:rPr lang="en-US" dirty="0"/>
              <a:t>se </a:t>
            </a:r>
            <a:r>
              <a:rPr lang="en-US" dirty="0" err="1"/>
              <a:t>postate</a:t>
            </a:r>
            <a:r>
              <a:rPr lang="en-US" dirty="0"/>
              <a:t> del </a:t>
            </a:r>
            <a:r>
              <a:rPr lang="en-US" dirty="0" err="1"/>
              <a:t>materiale</a:t>
            </a:r>
            <a:r>
              <a:rPr lang="en-US" dirty="0"/>
              <a:t> online</a:t>
            </a:r>
          </a:p>
          <a:p>
            <a:pPr marL="800100" lvl="1" indent="-342900">
              <a:buFont typeface="Arial" charset="0"/>
              <a:buChar char="•"/>
            </a:pPr>
            <a:r>
              <a:rPr lang="en-US" dirty="0"/>
              <a:t>Se </a:t>
            </a:r>
            <a:r>
              <a:rPr lang="en-US" dirty="0" err="1"/>
              <a:t>usate</a:t>
            </a:r>
            <a:r>
              <a:rPr lang="en-US" dirty="0"/>
              <a:t> del </a:t>
            </a:r>
            <a:r>
              <a:rPr lang="en-US" dirty="0" err="1"/>
              <a:t>materiale</a:t>
            </a:r>
            <a:r>
              <a:rPr lang="en-US" dirty="0"/>
              <a:t> di EV3Lessons in </a:t>
            </a:r>
            <a:r>
              <a:rPr lang="en-US" dirty="0" err="1"/>
              <a:t>una</a:t>
            </a:r>
            <a:r>
              <a:rPr lang="en-US" dirty="0"/>
              <a:t> </a:t>
            </a:r>
            <a:r>
              <a:rPr lang="en-US" dirty="0" err="1"/>
              <a:t>competizione</a:t>
            </a:r>
            <a:r>
              <a:rPr lang="en-US" dirty="0"/>
              <a:t> </a:t>
            </a:r>
            <a:r>
              <a:rPr lang="en-US" dirty="0" err="1"/>
              <a:t>robotica</a:t>
            </a:r>
            <a:r>
              <a:rPr lang="en-US" dirty="0"/>
              <a:t> (per </a:t>
            </a:r>
            <a:r>
              <a:rPr lang="en-US" dirty="0" err="1"/>
              <a:t>es</a:t>
            </a:r>
            <a:r>
              <a:rPr lang="en-US" dirty="0"/>
              <a:t>. FIRST, WRO), </a:t>
            </a:r>
            <a:r>
              <a:rPr lang="en-US" dirty="0" err="1">
                <a:solidFill>
                  <a:srgbClr val="FF0000"/>
                </a:solidFill>
              </a:rPr>
              <a:t>dovete</a:t>
            </a:r>
            <a:r>
              <a:rPr lang="en-US" dirty="0">
                <a:solidFill>
                  <a:srgbClr val="FF0000"/>
                </a:solidFill>
              </a:rPr>
              <a:t> </a:t>
            </a:r>
            <a:r>
              <a:rPr lang="en-US" dirty="0" err="1">
                <a:solidFill>
                  <a:srgbClr val="FF0000"/>
                </a:solidFill>
              </a:rPr>
              <a:t>citare</a:t>
            </a:r>
            <a:r>
              <a:rPr lang="en-US" dirty="0">
                <a:solidFill>
                  <a:srgbClr val="FF0000"/>
                </a:solidFill>
              </a:rPr>
              <a:t> la </a:t>
            </a:r>
            <a:r>
              <a:rPr lang="en-US" dirty="0" err="1">
                <a:solidFill>
                  <a:srgbClr val="FF0000"/>
                </a:solidFill>
              </a:rPr>
              <a:t>sorgente</a:t>
            </a:r>
            <a:r>
              <a:rPr lang="en-US" dirty="0">
                <a:solidFill>
                  <a:srgbClr val="FF0000"/>
                </a:solidFill>
              </a:rPr>
              <a:t> </a:t>
            </a:r>
            <a:r>
              <a:rPr lang="en-US" dirty="0" err="1">
                <a:solidFill>
                  <a:srgbClr val="FF0000"/>
                </a:solidFill>
              </a:rPr>
              <a:t>nel</a:t>
            </a:r>
            <a:r>
              <a:rPr lang="en-US" dirty="0">
                <a:solidFill>
                  <a:srgbClr val="FF0000"/>
                </a:solidFill>
              </a:rPr>
              <a:t> </a:t>
            </a:r>
            <a:r>
              <a:rPr lang="en-US" dirty="0" err="1">
                <a:solidFill>
                  <a:srgbClr val="FF0000"/>
                </a:solidFill>
              </a:rPr>
              <a:t>vostro</a:t>
            </a:r>
            <a:r>
              <a:rPr lang="en-US" dirty="0">
                <a:solidFill>
                  <a:srgbClr val="FF0000"/>
                </a:solidFill>
              </a:rPr>
              <a:t> </a:t>
            </a:r>
            <a:r>
              <a:rPr lang="en-US" dirty="0" err="1">
                <a:solidFill>
                  <a:srgbClr val="FF0000"/>
                </a:solidFill>
              </a:rPr>
              <a:t>materiale</a:t>
            </a:r>
            <a:r>
              <a:rPr lang="en-US" dirty="0">
                <a:solidFill>
                  <a:srgbClr val="FF0000"/>
                </a:solidFill>
              </a:rPr>
              <a:t> del </a:t>
            </a:r>
            <a:r>
              <a:rPr lang="en-US" dirty="0" err="1">
                <a:solidFill>
                  <a:srgbClr val="FF0000"/>
                </a:solidFill>
              </a:rPr>
              <a:t>concorso</a:t>
            </a:r>
            <a:r>
              <a:rPr lang="en-US" dirty="0">
                <a:solidFill>
                  <a:srgbClr val="FF0000"/>
                </a:solidFill>
              </a:rPr>
              <a:t>.</a:t>
            </a:r>
            <a:endParaRPr lang="en-US" dirty="0"/>
          </a:p>
          <a:p>
            <a:pPr marL="800100" lvl="1" indent="-342900">
              <a:buFont typeface="Arial" charset="0"/>
              <a:buChar char="•"/>
            </a:pPr>
            <a:r>
              <a:rPr lang="en-US" dirty="0"/>
              <a:t>Se fate </a:t>
            </a:r>
            <a:r>
              <a:rPr lang="en-US" dirty="0" err="1"/>
              <a:t>parecchio</a:t>
            </a:r>
            <a:r>
              <a:rPr lang="en-US" dirty="0"/>
              <a:t> </a:t>
            </a:r>
            <a:r>
              <a:rPr lang="en-US" dirty="0" err="1"/>
              <a:t>uso</a:t>
            </a:r>
            <a:r>
              <a:rPr lang="en-US" dirty="0"/>
              <a:t> del </a:t>
            </a:r>
            <a:r>
              <a:rPr lang="en-US" dirty="0" err="1"/>
              <a:t>materiale</a:t>
            </a:r>
            <a:r>
              <a:rPr lang="en-US" dirty="0"/>
              <a:t>, </a:t>
            </a:r>
            <a:r>
              <a:rPr lang="en-US" dirty="0">
                <a:solidFill>
                  <a:srgbClr val="FF0000"/>
                </a:solidFill>
              </a:rPr>
              <a:t>per </a:t>
            </a:r>
            <a:r>
              <a:rPr lang="en-US" dirty="0" err="1">
                <a:solidFill>
                  <a:srgbClr val="FF0000"/>
                </a:solidFill>
              </a:rPr>
              <a:t>favore</a:t>
            </a:r>
            <a:r>
              <a:rPr lang="en-US" dirty="0">
                <a:solidFill>
                  <a:srgbClr val="FF0000"/>
                </a:solidFill>
              </a:rPr>
              <a:t>, </a:t>
            </a:r>
            <a:r>
              <a:rPr lang="en-US" dirty="0" err="1">
                <a:solidFill>
                  <a:srgbClr val="FF0000"/>
                </a:solidFill>
              </a:rPr>
              <a:t>prendete</a:t>
            </a:r>
            <a:r>
              <a:rPr lang="en-US" dirty="0">
                <a:solidFill>
                  <a:srgbClr val="FF0000"/>
                </a:solidFill>
              </a:rPr>
              <a:t> in </a:t>
            </a:r>
            <a:r>
              <a:rPr lang="en-US" dirty="0" err="1">
                <a:solidFill>
                  <a:srgbClr val="FF0000"/>
                </a:solidFill>
              </a:rPr>
              <a:t>considerazione</a:t>
            </a:r>
            <a:r>
              <a:rPr lang="en-US" dirty="0">
                <a:solidFill>
                  <a:srgbClr val="FF0000"/>
                </a:solidFill>
              </a:rPr>
              <a:t> di fare </a:t>
            </a:r>
            <a:r>
              <a:rPr lang="en-US" dirty="0" err="1">
                <a:solidFill>
                  <a:srgbClr val="FF0000"/>
                </a:solidFill>
              </a:rPr>
              <a:t>una</a:t>
            </a:r>
            <a:r>
              <a:rPr lang="en-US" dirty="0">
                <a:solidFill>
                  <a:srgbClr val="FF0000"/>
                </a:solidFill>
              </a:rPr>
              <a:t> </a:t>
            </a:r>
            <a:r>
              <a:rPr lang="en-US" dirty="0" err="1">
                <a:solidFill>
                  <a:srgbClr val="FF0000"/>
                </a:solidFill>
              </a:rPr>
              <a:t>donazione</a:t>
            </a:r>
            <a:r>
              <a:rPr lang="en-US" dirty="0">
                <a:solidFill>
                  <a:srgbClr val="FF0000"/>
                </a:solidFill>
              </a:rPr>
              <a:t> al </a:t>
            </a:r>
            <a:r>
              <a:rPr lang="en-US" dirty="0" err="1">
                <a:solidFill>
                  <a:srgbClr val="FF0000"/>
                </a:solidFill>
              </a:rPr>
              <a:t>sito</a:t>
            </a:r>
            <a:r>
              <a:rPr lang="en-US" dirty="0">
                <a:solidFill>
                  <a:srgbClr val="FF0000"/>
                </a:solidFill>
              </a:rPr>
              <a:t> per </a:t>
            </a:r>
            <a:r>
              <a:rPr lang="en-US" dirty="0" err="1">
                <a:solidFill>
                  <a:srgbClr val="FF0000"/>
                </a:solidFill>
              </a:rPr>
              <a:t>supportare</a:t>
            </a:r>
            <a:r>
              <a:rPr lang="en-US" dirty="0">
                <a:solidFill>
                  <a:srgbClr val="FF0000"/>
                </a:solidFill>
              </a:rPr>
              <a:t> </a:t>
            </a:r>
            <a:r>
              <a:rPr lang="en-US" dirty="0" err="1">
                <a:solidFill>
                  <a:srgbClr val="FF0000"/>
                </a:solidFill>
              </a:rPr>
              <a:t>il</a:t>
            </a:r>
            <a:r>
              <a:rPr lang="en-US" dirty="0">
                <a:solidFill>
                  <a:srgbClr val="FF0000"/>
                </a:solidFill>
              </a:rPr>
              <a:t> </a:t>
            </a:r>
            <a:r>
              <a:rPr lang="en-US" dirty="0" err="1">
                <a:solidFill>
                  <a:srgbClr val="FF0000"/>
                </a:solidFill>
              </a:rPr>
              <a:t>nostro</a:t>
            </a:r>
            <a:r>
              <a:rPr lang="en-US" dirty="0">
                <a:solidFill>
                  <a:srgbClr val="FF0000"/>
                </a:solidFill>
              </a:rPr>
              <a:t> </a:t>
            </a:r>
            <a:r>
              <a:rPr lang="en-US" dirty="0" err="1">
                <a:solidFill>
                  <a:srgbClr val="FF0000"/>
                </a:solidFill>
              </a:rPr>
              <a:t>lavoro</a:t>
            </a:r>
            <a:r>
              <a:rPr lang="en-US" dirty="0">
                <a:solidFill>
                  <a:srgbClr val="FF0000"/>
                </a:solidFill>
              </a:rPr>
              <a:t>.</a:t>
            </a:r>
            <a:endParaRPr lang="en-US" dirty="0"/>
          </a:p>
          <a:p>
            <a:endParaRPr lang="en-US" dirty="0"/>
          </a:p>
        </p:txBody>
      </p:sp>
      <p:sp>
        <p:nvSpPr>
          <p:cNvPr id="4" name="Footer Placeholder 3"/>
          <p:cNvSpPr>
            <a:spLocks noGrp="1"/>
          </p:cNvSpPr>
          <p:nvPr>
            <p:ph type="ftr" sz="quarter" idx="11"/>
          </p:nvPr>
        </p:nvSpPr>
        <p:spPr>
          <a:xfrm>
            <a:off x="457200" y="6569612"/>
            <a:ext cx="4002258" cy="207108"/>
          </a:xfrm>
        </p:spPr>
        <p:txBody>
          <a:bodyPr/>
          <a:lstStyle/>
          <a:p>
            <a:r>
              <a:rPr lang="en-US"/>
              <a:t>Copyright © EV3Lessons.com 2016 (Last edit: 07/04/2016)</a:t>
            </a:r>
          </a:p>
        </p:txBody>
      </p:sp>
    </p:spTree>
    <p:extLst>
      <p:ext uri="{BB962C8B-B14F-4D97-AF65-F5344CB8AC3E}">
        <p14:creationId xmlns:p14="http://schemas.microsoft.com/office/powerpoint/2010/main" val="129328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DESCRIZIONE DELLE LEZIONI</a:t>
            </a:r>
          </a:p>
        </p:txBody>
      </p:sp>
      <p:sp>
        <p:nvSpPr>
          <p:cNvPr id="3" name="Content Placeholder 2"/>
          <p:cNvSpPr>
            <a:spLocks noGrp="1"/>
          </p:cNvSpPr>
          <p:nvPr>
            <p:ph idx="1"/>
          </p:nvPr>
        </p:nvSpPr>
        <p:spPr>
          <a:xfrm>
            <a:off x="457199" y="1189892"/>
            <a:ext cx="8245474" cy="5028028"/>
          </a:xfrm>
        </p:spPr>
        <p:txBody>
          <a:bodyPr>
            <a:normAutofit fontScale="85000" lnSpcReduction="10000"/>
          </a:bodyPr>
          <a:lstStyle/>
          <a:p>
            <a:pPr marL="457200" indent="-457200">
              <a:buFont typeface="Arial"/>
              <a:buChar char="•"/>
            </a:pPr>
            <a:r>
              <a:rPr lang="en-US" u="sng" dirty="0"/>
              <a:t>Beginner</a:t>
            </a:r>
            <a:r>
              <a:rPr lang="en-US" dirty="0"/>
              <a:t>: </a:t>
            </a:r>
            <a:r>
              <a:rPr lang="it-IT" b="0" dirty="0"/>
              <a:t>Queste lezioni vi insegneranno a muoversi e girare il robot, utilizzare i sensori, e utilizzare i </a:t>
            </a:r>
            <a:r>
              <a:rPr lang="it-IT" b="0" dirty="0" err="1"/>
              <a:t>loop</a:t>
            </a:r>
            <a:r>
              <a:rPr lang="it-IT" b="0" dirty="0"/>
              <a:t> e gli interruttori</a:t>
            </a:r>
            <a:r>
              <a:rPr lang="en-US" b="0" dirty="0"/>
              <a:t>. </a:t>
            </a:r>
          </a:p>
          <a:p>
            <a:pPr marL="457200" indent="-457200">
              <a:buFont typeface="Arial"/>
              <a:buChar char="•"/>
            </a:pPr>
            <a:r>
              <a:rPr lang="en-US" u="sng" dirty="0"/>
              <a:t>Intermediate</a:t>
            </a:r>
            <a:r>
              <a:rPr lang="en-US" dirty="0"/>
              <a:t>: </a:t>
            </a:r>
            <a:r>
              <a:rPr lang="it-IT" b="0" dirty="0"/>
              <a:t>Queste lezioni introducono tecniche di programmazione più avanzate come My </a:t>
            </a:r>
            <a:r>
              <a:rPr lang="it-IT" b="0" dirty="0" err="1"/>
              <a:t>Blocks</a:t>
            </a:r>
            <a:r>
              <a:rPr lang="it-IT" b="0" dirty="0"/>
              <a:t>, variabili, i fasci paralleli, la calibrazione e i blocchi logici e matematici</a:t>
            </a:r>
            <a:r>
              <a:rPr lang="en-US" b="0" dirty="0"/>
              <a:t>. </a:t>
            </a:r>
          </a:p>
          <a:p>
            <a:pPr marL="457200" indent="-457200">
              <a:buFont typeface="Arial"/>
              <a:buChar char="•"/>
            </a:pPr>
            <a:r>
              <a:rPr lang="en-US" u="sng" dirty="0"/>
              <a:t>Advanced</a:t>
            </a:r>
            <a:r>
              <a:rPr lang="en-US" dirty="0"/>
              <a:t>: </a:t>
            </a:r>
            <a:r>
              <a:rPr lang="it-IT" b="0" dirty="0"/>
              <a:t>Per queste lezioni si presuppone che si sappiano utilizzare tutti i blocchi in ambiente EV3. Le lezioni avanzate insegnano i programmi più sofisticati come i sistemi di menu, seguire un andamento proporzionale, squadratura su linee e le tecniche di rilevamento di stallo.</a:t>
            </a:r>
          </a:p>
          <a:p>
            <a:pPr marL="457200" indent="-457200">
              <a:buFont typeface="Arial"/>
              <a:buChar char="•"/>
            </a:pPr>
            <a:r>
              <a:rPr lang="en-US" u="sng" dirty="0"/>
              <a:t>Beyond</a:t>
            </a:r>
            <a:r>
              <a:rPr lang="en-US" dirty="0"/>
              <a:t>: </a:t>
            </a:r>
            <a:r>
              <a:rPr lang="it-IT" b="0" dirty="0"/>
              <a:t>Queste lezioni sono per gli studenti che hanno completato tutte le altre lezioni e interessati a conoscere i sensori di terze parti e con il EV3 con altre piattaforme come il </a:t>
            </a:r>
            <a:r>
              <a:rPr lang="it-IT" b="0" dirty="0" err="1"/>
              <a:t>Raspberry</a:t>
            </a:r>
            <a:r>
              <a:rPr lang="it-IT" b="0" dirty="0"/>
              <a:t> </a:t>
            </a:r>
            <a:r>
              <a:rPr lang="it-IT" b="0" dirty="0" err="1"/>
              <a:t>Pi</a:t>
            </a:r>
            <a:r>
              <a:rPr lang="it-IT" b="0" dirty="0"/>
              <a:t>.</a:t>
            </a:r>
            <a:endParaRPr lang="en-US" b="0" dirty="0"/>
          </a:p>
          <a:p>
            <a:pPr marL="457200" indent="-457200">
              <a:buFont typeface="Arial"/>
              <a:buChar char="•"/>
            </a:pPr>
            <a:r>
              <a:rPr lang="it-IT" b="0" dirty="0"/>
              <a:t>Le lezioni per principianti sono progettate per essere imparate in ordine. La lezioni intermedie ed avanzate possono essere eseguite fuori ordine. Le lezioni di solito menzionano specifici </a:t>
            </a:r>
            <a:r>
              <a:rPr lang="it-IT" b="0" dirty="0" err="1"/>
              <a:t>pre</a:t>
            </a:r>
            <a:r>
              <a:rPr lang="it-IT" b="0" dirty="0"/>
              <a:t>-requisiti in caso di necessità. Se si stampano le lezioni, assicuratevi di tornare al sito spesso per controllare la data sul fondo della pagina per assicurarsi di avere l'ultima versione della lezione.</a:t>
            </a:r>
            <a:endParaRPr lang="en-US" b="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457200" y="6492875"/>
            <a:ext cx="3862552" cy="283845"/>
          </a:xfrm>
        </p:spPr>
        <p:txBody>
          <a:bodyPr/>
          <a:lstStyle/>
          <a:p>
            <a:r>
              <a:rPr lang="en-US"/>
              <a:t>Copyright © EV3Lessons.com 2016 (Last edit: 07/04/2016)</a:t>
            </a:r>
          </a:p>
        </p:txBody>
      </p:sp>
      <p:sp>
        <p:nvSpPr>
          <p:cNvPr id="5" name="Rectangle 4"/>
          <p:cNvSpPr/>
          <p:nvPr/>
        </p:nvSpPr>
        <p:spPr>
          <a:xfrm>
            <a:off x="457199" y="730271"/>
            <a:ext cx="3877985" cy="369332"/>
          </a:xfrm>
          <a:prstGeom prst="rect">
            <a:avLst/>
          </a:prstGeom>
        </p:spPr>
        <p:txBody>
          <a:bodyPr wrap="none">
            <a:spAutoFit/>
          </a:bodyPr>
          <a:lstStyle/>
          <a:p>
            <a:r>
              <a:rPr lang="en-US" dirty="0"/>
              <a:t>http://ev3lessons.com/</a:t>
            </a:r>
            <a:r>
              <a:rPr lang="en-US" dirty="0" err="1"/>
              <a:t>lessons.html</a:t>
            </a:r>
            <a:endParaRPr lang="en-US" dirty="0"/>
          </a:p>
        </p:txBody>
      </p:sp>
    </p:spTree>
    <p:extLst>
      <p:ext uri="{BB962C8B-B14F-4D97-AF65-F5344CB8AC3E}">
        <p14:creationId xmlns:p14="http://schemas.microsoft.com/office/powerpoint/2010/main" val="15941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ELENCO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6242517"/>
              </p:ext>
            </p:extLst>
          </p:nvPr>
        </p:nvGraphicFramePr>
        <p:xfrm>
          <a:off x="378639" y="853173"/>
          <a:ext cx="8245476" cy="5341276"/>
        </p:xfrm>
        <a:graphic>
          <a:graphicData uri="http://schemas.openxmlformats.org/drawingml/2006/table">
            <a:tbl>
              <a:tblPr firstRow="1" bandRow="1">
                <a:tableStyleId>{69CF1AB2-1976-4502-BF36-3FF5EA218861}</a:tableStyleId>
              </a:tblPr>
              <a:tblGrid>
                <a:gridCol w="2748492">
                  <a:extLst>
                    <a:ext uri="{9D8B030D-6E8A-4147-A177-3AD203B41FA5}">
                      <a16:colId xmlns:a16="http://schemas.microsoft.com/office/drawing/2014/main" val="20000"/>
                    </a:ext>
                  </a:extLst>
                </a:gridCol>
                <a:gridCol w="2748492">
                  <a:extLst>
                    <a:ext uri="{9D8B030D-6E8A-4147-A177-3AD203B41FA5}">
                      <a16:colId xmlns:a16="http://schemas.microsoft.com/office/drawing/2014/main" val="20001"/>
                    </a:ext>
                  </a:extLst>
                </a:gridCol>
                <a:gridCol w="2748492">
                  <a:extLst>
                    <a:ext uri="{9D8B030D-6E8A-4147-A177-3AD203B41FA5}">
                      <a16:colId xmlns:a16="http://schemas.microsoft.com/office/drawing/2014/main" val="20002"/>
                    </a:ext>
                  </a:extLst>
                </a:gridCol>
              </a:tblGrid>
              <a:tr h="1102236">
                <a:tc>
                  <a:txBody>
                    <a:bodyPr/>
                    <a:lstStyle/>
                    <a:p>
                      <a:pPr algn="ctr"/>
                      <a:r>
                        <a:rPr lang="en-US" sz="1600" dirty="0"/>
                        <a:t>Beginner</a:t>
                      </a:r>
                      <a:endParaRPr lang="en-US" sz="1600" dirty="0">
                        <a:solidFill>
                          <a:schemeClr val="tx1"/>
                        </a:solidFill>
                      </a:endParaRPr>
                    </a:p>
                  </a:txBody>
                  <a:tcPr>
                    <a:solidFill>
                      <a:schemeClr val="bg2">
                        <a:lumMod val="60000"/>
                        <a:lumOff val="40000"/>
                      </a:schemeClr>
                    </a:solidFill>
                  </a:tcPr>
                </a:tc>
                <a:tc>
                  <a:txBody>
                    <a:bodyPr/>
                    <a:lstStyle/>
                    <a:p>
                      <a:pPr algn="ctr"/>
                      <a:r>
                        <a:rPr lang="en-US" sz="1600" dirty="0"/>
                        <a:t>Intermediate</a:t>
                      </a:r>
                      <a:endParaRPr lang="en-US" sz="1600" dirty="0">
                        <a:solidFill>
                          <a:schemeClr val="tx1"/>
                        </a:solidFill>
                      </a:endParaRPr>
                    </a:p>
                  </a:txBody>
                  <a:tcPr>
                    <a:solidFill>
                      <a:schemeClr val="bg2">
                        <a:lumMod val="60000"/>
                        <a:lumOff val="40000"/>
                      </a:schemeClr>
                    </a:solidFill>
                  </a:tcPr>
                </a:tc>
                <a:tc>
                  <a:txBody>
                    <a:bodyPr/>
                    <a:lstStyle/>
                    <a:p>
                      <a:pPr algn="ctr"/>
                      <a:r>
                        <a:rPr lang="en-US" sz="1600" dirty="0"/>
                        <a:t>Advanced</a:t>
                      </a:r>
                      <a:endParaRPr lang="en-US"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10000"/>
                  </a:ext>
                </a:extLst>
              </a:tr>
              <a:tr h="4239040">
                <a:tc>
                  <a:txBody>
                    <a:bodyPr/>
                    <a:lstStyle/>
                    <a:p>
                      <a:pPr marL="285750" indent="-285750">
                        <a:buFont typeface="Arial"/>
                        <a:buChar char="•"/>
                      </a:pPr>
                      <a:r>
                        <a:rPr lang="en-US" sz="1200" dirty="0"/>
                        <a:t>Come </a:t>
                      </a:r>
                      <a:r>
                        <a:rPr lang="en-US" sz="1200" dirty="0" err="1"/>
                        <a:t>usare</a:t>
                      </a:r>
                      <a:r>
                        <a:rPr lang="en-US" sz="1200" dirty="0"/>
                        <a:t> le </a:t>
                      </a:r>
                      <a:r>
                        <a:rPr lang="en-US" sz="1200" dirty="0" err="1"/>
                        <a:t>lezioni</a:t>
                      </a:r>
                      <a:endParaRPr lang="en-US" sz="1200" dirty="0"/>
                    </a:p>
                    <a:p>
                      <a:pPr marL="285750" indent="-285750">
                        <a:buFont typeface="Arial"/>
                        <a:buChar char="•"/>
                      </a:pPr>
                      <a:r>
                        <a:rPr lang="en-US" sz="1200" dirty="0" err="1"/>
                        <a:t>Costruire</a:t>
                      </a:r>
                      <a:r>
                        <a:rPr lang="en-US" sz="1200" dirty="0"/>
                        <a:t> un robot di base</a:t>
                      </a:r>
                    </a:p>
                    <a:p>
                      <a:pPr marL="285750" indent="-285750">
                        <a:buFont typeface="Arial"/>
                        <a:buChar char="•"/>
                      </a:pPr>
                      <a:r>
                        <a:rPr lang="en-US" sz="1200" dirty="0" err="1"/>
                        <a:t>Introduzione</a:t>
                      </a:r>
                      <a:r>
                        <a:rPr lang="en-US" sz="1200" dirty="0"/>
                        <a:t> al </a:t>
                      </a:r>
                      <a:r>
                        <a:rPr lang="en-US" sz="1200" dirty="0" err="1"/>
                        <a:t>mattoncino</a:t>
                      </a:r>
                      <a:r>
                        <a:rPr lang="en-US" sz="1200" dirty="0"/>
                        <a:t> e al </a:t>
                      </a:r>
                      <a:r>
                        <a:rPr lang="en-US" sz="1200" dirty="0" err="1"/>
                        <a:t>sw</a:t>
                      </a:r>
                      <a:endParaRPr lang="en-US" sz="1200" dirty="0"/>
                    </a:p>
                    <a:p>
                      <a:pPr marL="285750" indent="-285750">
                        <a:buFont typeface="Arial"/>
                        <a:buChar char="•"/>
                      </a:pPr>
                      <a:r>
                        <a:rPr lang="en-US" sz="1200" dirty="0" err="1"/>
                        <a:t>Andare</a:t>
                      </a:r>
                      <a:r>
                        <a:rPr lang="en-US" sz="1200" dirty="0"/>
                        <a:t> </a:t>
                      </a:r>
                      <a:r>
                        <a:rPr lang="en-US" sz="1200" dirty="0" err="1"/>
                        <a:t>dritto</a:t>
                      </a:r>
                      <a:endParaRPr lang="en-US" sz="1200" baseline="0" dirty="0"/>
                    </a:p>
                    <a:p>
                      <a:pPr marL="285750" indent="-285750">
                        <a:buFont typeface="Arial"/>
                        <a:buChar char="•"/>
                      </a:pPr>
                      <a:r>
                        <a:rPr lang="en-US" sz="1200" baseline="0" dirty="0"/>
                        <a:t>Le </a:t>
                      </a:r>
                      <a:r>
                        <a:rPr lang="en-US" sz="1200" baseline="0" dirty="0" err="1"/>
                        <a:t>porte</a:t>
                      </a:r>
                      <a:endParaRPr lang="en-US" sz="1200" baseline="0" dirty="0"/>
                    </a:p>
                    <a:p>
                      <a:pPr marL="285750" indent="-285750">
                        <a:buFont typeface="Arial"/>
                        <a:buChar char="•"/>
                      </a:pPr>
                      <a:r>
                        <a:rPr lang="en-US" sz="1200" baseline="0" dirty="0" err="1"/>
                        <a:t>Pseudocodice</a:t>
                      </a:r>
                      <a:endParaRPr lang="en-US" sz="1200" baseline="0" dirty="0"/>
                    </a:p>
                    <a:p>
                      <a:pPr marL="285750" indent="-285750">
                        <a:buFont typeface="Arial"/>
                        <a:buChar char="•"/>
                      </a:pPr>
                      <a:r>
                        <a:rPr lang="en-US" sz="1200" baseline="0" dirty="0" err="1"/>
                        <a:t>Ruotare</a:t>
                      </a:r>
                      <a:r>
                        <a:rPr lang="en-US" sz="1200" baseline="0" dirty="0"/>
                        <a:t> (base)</a:t>
                      </a:r>
                    </a:p>
                    <a:p>
                      <a:pPr marL="285750" indent="-285750">
                        <a:buFont typeface="Arial"/>
                        <a:buChar char="•"/>
                      </a:pPr>
                      <a:r>
                        <a:rPr lang="en-US" sz="1200" baseline="0" dirty="0" err="1"/>
                        <a:t>Mostrare</a:t>
                      </a:r>
                      <a:r>
                        <a:rPr lang="en-US" sz="1200" baseline="0" dirty="0"/>
                        <a:t> </a:t>
                      </a:r>
                      <a:r>
                        <a:rPr lang="en-US" sz="1200" baseline="0" dirty="0" err="1"/>
                        <a:t>testo</a:t>
                      </a:r>
                      <a:r>
                        <a:rPr lang="en-US" sz="1200" baseline="0" dirty="0"/>
                        <a:t> e </a:t>
                      </a:r>
                      <a:r>
                        <a:rPr lang="en-US" sz="1200" baseline="0" dirty="0" err="1"/>
                        <a:t>grafica</a:t>
                      </a:r>
                      <a:endParaRPr lang="en-US" sz="1200" baseline="0" dirty="0"/>
                    </a:p>
                    <a:p>
                      <a:pPr marL="285750" indent="-285750">
                        <a:buFont typeface="Arial"/>
                        <a:buChar char="•"/>
                      </a:pPr>
                      <a:r>
                        <a:rPr lang="en-US" sz="1200" baseline="0" dirty="0" err="1"/>
                        <a:t>Inserire</a:t>
                      </a:r>
                      <a:r>
                        <a:rPr lang="en-US" sz="1200" baseline="0" dirty="0"/>
                        <a:t> </a:t>
                      </a:r>
                      <a:r>
                        <a:rPr lang="en-US" sz="1200" baseline="0" dirty="0" err="1"/>
                        <a:t>immagini</a:t>
                      </a:r>
                      <a:r>
                        <a:rPr lang="en-US" sz="1200" baseline="0" dirty="0"/>
                        <a:t> e </a:t>
                      </a:r>
                      <a:r>
                        <a:rPr lang="en-US" sz="1200" baseline="0" dirty="0" err="1"/>
                        <a:t>suoni</a:t>
                      </a:r>
                      <a:endParaRPr lang="en-US" sz="1200" baseline="0" dirty="0"/>
                    </a:p>
                    <a:p>
                      <a:pPr marL="285750" indent="-285750">
                        <a:buFont typeface="Arial"/>
                        <a:buChar char="•"/>
                      </a:pPr>
                      <a:r>
                        <a:rPr lang="en-US" sz="1200" baseline="0" dirty="0" err="1"/>
                        <a:t>Introduzione</a:t>
                      </a:r>
                      <a:r>
                        <a:rPr lang="en-US" sz="1200" baseline="0" dirty="0"/>
                        <a:t> al </a:t>
                      </a:r>
                      <a:r>
                        <a:rPr lang="en-US" sz="1200" baseline="0" dirty="0" err="1"/>
                        <a:t>sensore</a:t>
                      </a:r>
                      <a:r>
                        <a:rPr lang="en-US" sz="1200" baseline="0" dirty="0"/>
                        <a:t> al </a:t>
                      </a:r>
                      <a:r>
                        <a:rPr lang="en-US" sz="1200" baseline="0" dirty="0" err="1"/>
                        <a:t>tocco</a:t>
                      </a:r>
                      <a:endParaRPr lang="en-US" sz="1200" baseline="0" dirty="0"/>
                    </a:p>
                    <a:p>
                      <a:pPr marL="285750" indent="-285750">
                        <a:buFont typeface="Arial"/>
                        <a:buChar char="•"/>
                      </a:pPr>
                      <a:r>
                        <a:rPr lang="en-US" sz="1200" baseline="0" dirty="0" err="1"/>
                        <a:t>Introduzione</a:t>
                      </a:r>
                      <a:r>
                        <a:rPr lang="en-US" sz="1200" baseline="0" dirty="0"/>
                        <a:t> al </a:t>
                      </a:r>
                      <a:r>
                        <a:rPr lang="en-US" sz="1200" baseline="0" dirty="0" err="1"/>
                        <a:t>sensore</a:t>
                      </a:r>
                      <a:r>
                        <a:rPr lang="en-US" sz="1200" baseline="0" dirty="0"/>
                        <a:t> di </a:t>
                      </a:r>
                      <a:r>
                        <a:rPr lang="en-US" sz="1200" baseline="0" dirty="0" err="1"/>
                        <a:t>colore</a:t>
                      </a:r>
                      <a:endParaRPr lang="en-US" sz="1200" baseline="0" dirty="0"/>
                    </a:p>
                    <a:p>
                      <a:pPr marL="285750" indent="-285750">
                        <a:buFont typeface="Arial"/>
                        <a:buChar char="•"/>
                      </a:pPr>
                      <a:r>
                        <a:rPr lang="en-US" sz="1200" baseline="0" dirty="0"/>
                        <a:t>Loop</a:t>
                      </a:r>
                    </a:p>
                    <a:p>
                      <a:pPr marL="285750" indent="-285750">
                        <a:buFont typeface="Arial"/>
                        <a:buChar char="•"/>
                      </a:pPr>
                      <a:r>
                        <a:rPr lang="en-US" sz="1200" baseline="0" dirty="0" err="1"/>
                        <a:t>Interruttori</a:t>
                      </a:r>
                      <a:endParaRPr lang="en-US" sz="1200" baseline="0" dirty="0"/>
                    </a:p>
                    <a:p>
                      <a:pPr marL="285750" indent="-285750">
                        <a:buFont typeface="Arial"/>
                        <a:buChar char="•"/>
                      </a:pPr>
                      <a:r>
                        <a:rPr lang="en-US" sz="1200" baseline="0" dirty="0" err="1"/>
                        <a:t>Importare</a:t>
                      </a:r>
                      <a:r>
                        <a:rPr lang="en-US" sz="1200" baseline="0" dirty="0"/>
                        <a:t> </a:t>
                      </a:r>
                      <a:r>
                        <a:rPr lang="en-US" sz="1200" baseline="0" dirty="0" err="1"/>
                        <a:t>blocchi</a:t>
                      </a:r>
                      <a:r>
                        <a:rPr lang="en-US" sz="1200" baseline="0" dirty="0"/>
                        <a:t> </a:t>
                      </a:r>
                      <a:r>
                        <a:rPr lang="en-US" sz="1200" baseline="0" dirty="0" err="1"/>
                        <a:t>Addizionali</a:t>
                      </a:r>
                      <a:endParaRPr lang="en-US" sz="1200" baseline="0" dirty="0"/>
                    </a:p>
                    <a:p>
                      <a:pPr marL="285750" indent="-285750">
                        <a:buFont typeface="Arial"/>
                        <a:buChar char="•"/>
                      </a:pPr>
                      <a:r>
                        <a:rPr lang="en-US" sz="1200" baseline="0" dirty="0" err="1"/>
                        <a:t>Blocco</a:t>
                      </a:r>
                      <a:r>
                        <a:rPr lang="en-US" sz="1200" baseline="0" dirty="0"/>
                        <a:t> </a:t>
                      </a:r>
                      <a:r>
                        <a:rPr lang="en-US" sz="1200" baseline="0" dirty="0" err="1"/>
                        <a:t>suono</a:t>
                      </a:r>
                      <a:endParaRPr lang="en-US" sz="1200" baseline="0" dirty="0"/>
                    </a:p>
                    <a:p>
                      <a:pPr marL="285750" indent="-285750">
                        <a:buFont typeface="Arial"/>
                        <a:buChar char="•"/>
                      </a:pPr>
                      <a:r>
                        <a:rPr lang="en-US" sz="1200" baseline="0" dirty="0" err="1"/>
                        <a:t>Introduzione</a:t>
                      </a:r>
                      <a:r>
                        <a:rPr lang="en-US" sz="1200" baseline="0" dirty="0"/>
                        <a:t> al </a:t>
                      </a:r>
                      <a:r>
                        <a:rPr lang="en-US" sz="1200" baseline="0" dirty="0" err="1"/>
                        <a:t>sensore</a:t>
                      </a:r>
                      <a:r>
                        <a:rPr lang="en-US" sz="1200" baseline="0" dirty="0"/>
                        <a:t> </a:t>
                      </a:r>
                      <a:r>
                        <a:rPr lang="en-US" sz="1200" baseline="0" dirty="0" err="1"/>
                        <a:t>suono</a:t>
                      </a:r>
                      <a:endParaRPr lang="en-US" sz="1200" baseline="0" dirty="0"/>
                    </a:p>
                    <a:p>
                      <a:pPr marL="285750" indent="-285750">
                        <a:buFont typeface="Arial"/>
                        <a:buChar char="•"/>
                      </a:pPr>
                      <a:r>
                        <a:rPr lang="en-US" sz="1200" baseline="0" dirty="0" err="1"/>
                        <a:t>Introduzione</a:t>
                      </a:r>
                      <a:r>
                        <a:rPr lang="en-US" sz="1200" baseline="0" dirty="0"/>
                        <a:t> al </a:t>
                      </a:r>
                      <a:r>
                        <a:rPr lang="en-US" sz="1200" baseline="0" dirty="0" err="1"/>
                        <a:t>sensore</a:t>
                      </a:r>
                      <a:r>
                        <a:rPr lang="en-US" sz="1200" baseline="0" dirty="0"/>
                        <a:t> </a:t>
                      </a:r>
                      <a:r>
                        <a:rPr lang="en-US" sz="1200" baseline="0" dirty="0" err="1"/>
                        <a:t>ultrasuono</a:t>
                      </a:r>
                      <a:endParaRPr lang="en-US" sz="1200" baseline="0" dirty="0"/>
                    </a:p>
                    <a:p>
                      <a:pPr marL="285750" indent="-285750">
                        <a:buFont typeface="Arial"/>
                        <a:buChar char="•"/>
                      </a:pPr>
                      <a:r>
                        <a:rPr lang="en-US" sz="1200" baseline="0" dirty="0" err="1"/>
                        <a:t>Seguire</a:t>
                      </a:r>
                      <a:r>
                        <a:rPr lang="en-US" sz="1200" baseline="0" dirty="0"/>
                        <a:t> </a:t>
                      </a:r>
                      <a:r>
                        <a:rPr lang="en-US" sz="1200" baseline="0" dirty="0" err="1"/>
                        <a:t>una</a:t>
                      </a:r>
                      <a:r>
                        <a:rPr lang="en-US" sz="1200" baseline="0" dirty="0"/>
                        <a:t> </a:t>
                      </a:r>
                      <a:r>
                        <a:rPr lang="en-US" sz="1200" baseline="0" dirty="0" err="1"/>
                        <a:t>linea</a:t>
                      </a:r>
                      <a:r>
                        <a:rPr lang="en-US" sz="1200" baseline="0" dirty="0"/>
                        <a:t> (base)</a:t>
                      </a:r>
                    </a:p>
                    <a:p>
                      <a:pPr marL="285750" indent="-285750">
                        <a:buFont typeface="Arial"/>
                        <a:buChar char="•"/>
                      </a:pPr>
                      <a:r>
                        <a:rPr lang="en-US" sz="1200" baseline="0" dirty="0" err="1"/>
                        <a:t>Muovere</a:t>
                      </a:r>
                      <a:r>
                        <a:rPr lang="en-US" sz="1200" baseline="0" dirty="0"/>
                        <a:t> un </a:t>
                      </a:r>
                      <a:r>
                        <a:rPr lang="en-US" sz="1200" baseline="0" dirty="0" err="1"/>
                        <a:t>oggetto</a:t>
                      </a:r>
                      <a:endParaRPr lang="en-US" sz="1200" baseline="0" dirty="0"/>
                    </a:p>
                    <a:p>
                      <a:pPr marL="285750" indent="-285750">
                        <a:buFont typeface="Arial"/>
                        <a:buChar char="•"/>
                      </a:pPr>
                      <a:r>
                        <a:rPr lang="en-US" sz="1200" baseline="0" dirty="0" err="1"/>
                        <a:t>Esercitazione</a:t>
                      </a:r>
                      <a:r>
                        <a:rPr lang="en-US" sz="1200" baseline="0" dirty="0"/>
                        <a:t> finale</a:t>
                      </a:r>
                    </a:p>
                  </a:txBody>
                  <a:tcPr>
                    <a:solidFill>
                      <a:srgbClr val="FFFFFF"/>
                    </a:solidFill>
                  </a:tcPr>
                </a:tc>
                <a:tc>
                  <a:txBody>
                    <a:bodyPr/>
                    <a:lstStyle/>
                    <a:p>
                      <a:pPr marL="285750" indent="-285750">
                        <a:buFont typeface="Arial"/>
                        <a:buChar char="•"/>
                      </a:pPr>
                      <a:r>
                        <a:rPr lang="en-US" sz="1200" baseline="0" dirty="0" err="1"/>
                        <a:t>Seguire</a:t>
                      </a:r>
                      <a:r>
                        <a:rPr lang="en-US" sz="1200" baseline="0" dirty="0"/>
                        <a:t> un </a:t>
                      </a:r>
                      <a:r>
                        <a:rPr lang="en-US" sz="1200" baseline="0" dirty="0" err="1"/>
                        <a:t>muro</a:t>
                      </a:r>
                      <a:r>
                        <a:rPr lang="en-US" sz="1200" baseline="0" dirty="0"/>
                        <a:t> con </a:t>
                      </a:r>
                      <a:r>
                        <a:rPr lang="en-US" sz="1200" baseline="0" dirty="0" err="1"/>
                        <a:t>gli</a:t>
                      </a:r>
                      <a:r>
                        <a:rPr lang="en-US" sz="1200" baseline="0" dirty="0"/>
                        <a:t> </a:t>
                      </a:r>
                      <a:r>
                        <a:rPr lang="en-US" sz="1200" baseline="0" dirty="0" err="1"/>
                        <a:t>ultrasuoni</a:t>
                      </a:r>
                      <a:r>
                        <a:rPr lang="en-US" sz="1200" baseline="0" dirty="0"/>
                        <a:t> (base)</a:t>
                      </a:r>
                    </a:p>
                    <a:p>
                      <a:pPr marL="285750" indent="-285750">
                        <a:buFont typeface="Arial"/>
                        <a:buChar char="•"/>
                      </a:pPr>
                      <a:r>
                        <a:rPr lang="en-US" sz="1200" dirty="0" err="1"/>
                        <a:t>Tasti</a:t>
                      </a:r>
                      <a:r>
                        <a:rPr lang="en-US" sz="1200" dirty="0"/>
                        <a:t> del </a:t>
                      </a:r>
                      <a:r>
                        <a:rPr lang="en-US" sz="1200" dirty="0" err="1"/>
                        <a:t>mattoncino</a:t>
                      </a:r>
                      <a:r>
                        <a:rPr lang="en-US" sz="1200" dirty="0"/>
                        <a:t> come </a:t>
                      </a:r>
                      <a:r>
                        <a:rPr lang="en-US" sz="1200" dirty="0" err="1"/>
                        <a:t>sensori</a:t>
                      </a:r>
                      <a:endParaRPr lang="en-US" sz="1200" dirty="0"/>
                    </a:p>
                    <a:p>
                      <a:pPr marL="285750" indent="-285750">
                        <a:buFont typeface="Arial"/>
                        <a:buChar char="•"/>
                      </a:pPr>
                      <a:r>
                        <a:rPr lang="en-US" sz="1200" dirty="0" err="1"/>
                        <a:t>Dati</a:t>
                      </a:r>
                      <a:r>
                        <a:rPr lang="en-US" sz="1200" dirty="0"/>
                        <a:t> </a:t>
                      </a:r>
                      <a:r>
                        <a:rPr lang="en-US" sz="1200" dirty="0" err="1"/>
                        <a:t>collegati</a:t>
                      </a:r>
                      <a:endParaRPr lang="en-US" sz="1200" dirty="0"/>
                    </a:p>
                    <a:p>
                      <a:pPr marL="285750" indent="-285750">
                        <a:buFont typeface="Arial"/>
                        <a:buChar char="•"/>
                      </a:pPr>
                      <a:r>
                        <a:rPr lang="en-US" sz="1200" dirty="0"/>
                        <a:t>My Blocks con input e output</a:t>
                      </a:r>
                    </a:p>
                    <a:p>
                      <a:pPr marL="285750" indent="-285750">
                        <a:buFont typeface="Arial"/>
                        <a:buChar char="•"/>
                      </a:pPr>
                      <a:r>
                        <a:rPr lang="en-US" sz="1200" dirty="0" err="1"/>
                        <a:t>Muoversi</a:t>
                      </a:r>
                      <a:r>
                        <a:rPr lang="en-US" sz="1200" dirty="0"/>
                        <a:t> </a:t>
                      </a:r>
                      <a:r>
                        <a:rPr lang="en-US" sz="1200" dirty="0" err="1"/>
                        <a:t>usando</a:t>
                      </a:r>
                      <a:r>
                        <a:rPr lang="en-US" sz="1200" dirty="0"/>
                        <a:t> </a:t>
                      </a:r>
                      <a:r>
                        <a:rPr lang="en-US" sz="1200" baseline="0" dirty="0"/>
                        <a:t>My Blocks</a:t>
                      </a:r>
                    </a:p>
                    <a:p>
                      <a:pPr marL="285750" indent="-285750">
                        <a:buFont typeface="Arial"/>
                        <a:buChar char="•"/>
                      </a:pPr>
                      <a:r>
                        <a:rPr lang="en-US" sz="1200" baseline="0" dirty="0" err="1"/>
                        <a:t>Ruotare</a:t>
                      </a:r>
                      <a:r>
                        <a:rPr lang="en-US" sz="1200" baseline="0" dirty="0"/>
                        <a:t> </a:t>
                      </a:r>
                      <a:r>
                        <a:rPr lang="en-US" sz="1200" baseline="0" dirty="0" err="1"/>
                        <a:t>usando</a:t>
                      </a:r>
                      <a:r>
                        <a:rPr lang="en-US" sz="1200" baseline="0" dirty="0"/>
                        <a:t> My Blocks</a:t>
                      </a:r>
                      <a:endParaRPr lang="en-US" sz="1200" dirty="0"/>
                    </a:p>
                    <a:p>
                      <a:pPr marL="285750" indent="-285750">
                        <a:buFont typeface="Arial"/>
                        <a:buChar char="•"/>
                      </a:pPr>
                      <a:r>
                        <a:rPr lang="en-US" sz="1200" dirty="0" err="1"/>
                        <a:t>Seguire</a:t>
                      </a:r>
                      <a:r>
                        <a:rPr lang="en-US" sz="1200" dirty="0"/>
                        <a:t> </a:t>
                      </a:r>
                      <a:r>
                        <a:rPr lang="en-US" sz="1200" dirty="0" err="1"/>
                        <a:t>colori</a:t>
                      </a:r>
                      <a:r>
                        <a:rPr lang="en-US" sz="1200" dirty="0"/>
                        <a:t> con My Blocks</a:t>
                      </a:r>
                    </a:p>
                    <a:p>
                      <a:pPr marL="285750" indent="-285750">
                        <a:buFont typeface="Arial"/>
                        <a:buChar char="•"/>
                      </a:pPr>
                      <a:r>
                        <a:rPr lang="en-US" sz="1200" dirty="0" err="1"/>
                        <a:t>Sensore</a:t>
                      </a:r>
                      <a:r>
                        <a:rPr lang="en-US" sz="1200" dirty="0"/>
                        <a:t> </a:t>
                      </a:r>
                      <a:r>
                        <a:rPr lang="en-US" sz="1200" dirty="0" err="1"/>
                        <a:t>infrarossi</a:t>
                      </a:r>
                      <a:endParaRPr lang="en-US" sz="1200" dirty="0"/>
                    </a:p>
                    <a:p>
                      <a:pPr marL="285750" indent="-285750">
                        <a:buFont typeface="Arial"/>
                        <a:buChar char="•"/>
                      </a:pPr>
                      <a:r>
                        <a:rPr lang="en-US" sz="1200" dirty="0" err="1"/>
                        <a:t>Tecniche</a:t>
                      </a:r>
                      <a:r>
                        <a:rPr lang="en-US" sz="1200" dirty="0"/>
                        <a:t> di Debugging</a:t>
                      </a:r>
                    </a:p>
                    <a:p>
                      <a:pPr marL="285750" indent="-285750">
                        <a:buFont typeface="Arial"/>
                        <a:buChar char="•"/>
                      </a:pPr>
                      <a:r>
                        <a:rPr lang="en-US" sz="1200" dirty="0" err="1"/>
                        <a:t>Blocchi</a:t>
                      </a:r>
                      <a:r>
                        <a:rPr lang="en-US" sz="1200" dirty="0"/>
                        <a:t> di </a:t>
                      </a:r>
                      <a:r>
                        <a:rPr lang="en-US" sz="1200" dirty="0" err="1"/>
                        <a:t>movimento</a:t>
                      </a:r>
                      <a:endParaRPr lang="en-US" sz="1200" baseline="0" dirty="0"/>
                    </a:p>
                    <a:p>
                      <a:pPr marL="285750" indent="-285750">
                        <a:buFont typeface="Arial"/>
                        <a:buChar char="•"/>
                      </a:pPr>
                      <a:r>
                        <a:rPr lang="en-US" sz="1200" baseline="0" dirty="0" err="1"/>
                        <a:t>Tecniche</a:t>
                      </a:r>
                      <a:r>
                        <a:rPr lang="en-US" sz="1200" baseline="0" dirty="0"/>
                        <a:t> di </a:t>
                      </a:r>
                      <a:r>
                        <a:rPr lang="en-US" sz="1200" baseline="0" dirty="0" err="1"/>
                        <a:t>miglioramento</a:t>
                      </a:r>
                      <a:r>
                        <a:rPr lang="en-US" sz="1200" baseline="0" dirty="0"/>
                        <a:t> </a:t>
                      </a:r>
                      <a:r>
                        <a:rPr lang="en-US" sz="1200" baseline="0" dirty="0" err="1"/>
                        <a:t>dell’affidabilità</a:t>
                      </a:r>
                      <a:endParaRPr lang="en-US" sz="1200" baseline="0" dirty="0"/>
                    </a:p>
                    <a:p>
                      <a:pPr marL="285750" indent="-285750">
                        <a:buFont typeface="Arial"/>
                        <a:buChar char="•"/>
                      </a:pPr>
                      <a:r>
                        <a:rPr lang="en-US" sz="1200" baseline="0" dirty="0" err="1"/>
                        <a:t>Calibrazione</a:t>
                      </a:r>
                      <a:r>
                        <a:rPr lang="en-US" sz="1200" baseline="0" dirty="0"/>
                        <a:t> del </a:t>
                      </a:r>
                      <a:r>
                        <a:rPr lang="en-US" sz="1200" baseline="0" dirty="0" err="1"/>
                        <a:t>sensore</a:t>
                      </a:r>
                      <a:r>
                        <a:rPr lang="en-US" sz="1200" baseline="0" dirty="0"/>
                        <a:t> di </a:t>
                      </a:r>
                      <a:r>
                        <a:rPr lang="en-US" sz="1200" baseline="0" dirty="0" err="1"/>
                        <a:t>colore</a:t>
                      </a:r>
                      <a:endParaRPr lang="en-US" sz="1200" baseline="0" dirty="0"/>
                    </a:p>
                    <a:p>
                      <a:pPr marL="285750" indent="-285750">
                        <a:buFont typeface="Arial"/>
                        <a:buChar char="•"/>
                      </a:pPr>
                      <a:r>
                        <a:rPr lang="en-US" sz="1200" baseline="0" dirty="0" err="1"/>
                        <a:t>Variabili</a:t>
                      </a:r>
                      <a:endParaRPr lang="en-US" sz="1200" baseline="0" dirty="0"/>
                    </a:p>
                    <a:p>
                      <a:pPr marL="285750" indent="-285750">
                        <a:buFont typeface="Arial"/>
                        <a:buChar char="•"/>
                      </a:pPr>
                      <a:r>
                        <a:rPr lang="en-US" sz="1200" baseline="0" dirty="0" err="1"/>
                        <a:t>Operazioni</a:t>
                      </a:r>
                      <a:r>
                        <a:rPr lang="en-US" sz="1200" baseline="0" dirty="0"/>
                        <a:t> </a:t>
                      </a:r>
                      <a:r>
                        <a:rPr lang="en-US" sz="1200" baseline="0" dirty="0" err="1"/>
                        <a:t>logiche</a:t>
                      </a:r>
                      <a:r>
                        <a:rPr lang="en-US" sz="1200" baseline="0" dirty="0"/>
                        <a:t> e </a:t>
                      </a:r>
                      <a:r>
                        <a:rPr lang="en-US" sz="1200" baseline="0" dirty="0" err="1"/>
                        <a:t>decisionali</a:t>
                      </a:r>
                      <a:endParaRPr lang="en-US" sz="1200" baseline="0" dirty="0"/>
                    </a:p>
                    <a:p>
                      <a:pPr marL="285750" indent="-285750">
                        <a:buFont typeface="Arial"/>
                        <a:buChar char="•"/>
                      </a:pPr>
                      <a:r>
                        <a:rPr lang="en-US" sz="1200" baseline="0" dirty="0" err="1"/>
                        <a:t>Flussi</a:t>
                      </a:r>
                      <a:r>
                        <a:rPr lang="en-US" sz="1200" baseline="0" dirty="0"/>
                        <a:t> </a:t>
                      </a:r>
                      <a:r>
                        <a:rPr lang="en-US" sz="1200" baseline="0" dirty="0" err="1"/>
                        <a:t>paralleli</a:t>
                      </a:r>
                      <a:r>
                        <a:rPr lang="en-US" sz="1200" baseline="0" dirty="0"/>
                        <a:t> (</a:t>
                      </a:r>
                      <a:r>
                        <a:rPr lang="en-US" sz="1200" baseline="0" dirty="0" err="1"/>
                        <a:t>introduzione</a:t>
                      </a:r>
                      <a:r>
                        <a:rPr lang="en-US" sz="1200" baseline="0" dirty="0"/>
                        <a:t>)</a:t>
                      </a:r>
                    </a:p>
                    <a:p>
                      <a:pPr marL="0" indent="0">
                        <a:buFont typeface="Arial"/>
                        <a:buNone/>
                      </a:pPr>
                      <a:endParaRPr lang="en-US" sz="1200" dirty="0"/>
                    </a:p>
                  </a:txBody>
                  <a:tcPr>
                    <a:solidFill>
                      <a:srgbClr val="FFFFFF"/>
                    </a:solidFill>
                  </a:tcPr>
                </a:tc>
                <a:tc>
                  <a:txBody>
                    <a:bodyPr/>
                    <a:lstStyle/>
                    <a:p>
                      <a:pPr marL="285750" indent="-285750">
                        <a:buFont typeface="Arial"/>
                        <a:buChar char="•"/>
                      </a:pPr>
                      <a:r>
                        <a:rPr lang="en-US" sz="1200" dirty="0" err="1"/>
                        <a:t>Sincronizzare</a:t>
                      </a:r>
                      <a:r>
                        <a:rPr lang="en-US" sz="1200" dirty="0"/>
                        <a:t> </a:t>
                      </a:r>
                      <a:r>
                        <a:rPr lang="en-US" sz="1200" dirty="0" err="1"/>
                        <a:t>percorsi</a:t>
                      </a:r>
                      <a:r>
                        <a:rPr lang="en-US" sz="1200" dirty="0"/>
                        <a:t> </a:t>
                      </a:r>
                      <a:r>
                        <a:rPr lang="en-US" sz="1200" dirty="0" err="1"/>
                        <a:t>paralleli</a:t>
                      </a:r>
                      <a:endParaRPr lang="en-US" sz="1200" baseline="0" dirty="0"/>
                    </a:p>
                    <a:p>
                      <a:pPr marL="285750" indent="-285750">
                        <a:buFont typeface="Arial"/>
                        <a:buChar char="•"/>
                      </a:pPr>
                      <a:r>
                        <a:rPr lang="en-US" sz="1200" baseline="0" dirty="0"/>
                        <a:t>Arrays (</a:t>
                      </a:r>
                      <a:r>
                        <a:rPr lang="en-US" sz="1200" baseline="0" dirty="0" err="1"/>
                        <a:t>Insiemi</a:t>
                      </a:r>
                      <a:r>
                        <a:rPr lang="en-US" sz="1200" baseline="0" dirty="0"/>
                        <a:t>)</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baseline="0" dirty="0" err="1"/>
                        <a:t>Controllo</a:t>
                      </a:r>
                      <a:r>
                        <a:rPr lang="en-US" sz="1200" baseline="0" dirty="0"/>
                        <a:t> </a:t>
                      </a:r>
                      <a:r>
                        <a:rPr lang="en-US" sz="1200" baseline="0" dirty="0" err="1"/>
                        <a:t>Proporzionale</a:t>
                      </a:r>
                      <a:endParaRPr lang="en-US" sz="1200" baseline="0" dirty="0"/>
                    </a:p>
                    <a:p>
                      <a:pPr marL="285750" indent="-285750">
                        <a:buFont typeface="Arial"/>
                        <a:buChar char="•"/>
                      </a:pPr>
                      <a:r>
                        <a:rPr lang="en-US" sz="1200" baseline="0" dirty="0" err="1"/>
                        <a:t>Seguire</a:t>
                      </a:r>
                      <a:r>
                        <a:rPr lang="en-US" sz="1200" baseline="0" dirty="0"/>
                        <a:t> </a:t>
                      </a:r>
                      <a:r>
                        <a:rPr lang="en-US" sz="1200" baseline="0" dirty="0" err="1"/>
                        <a:t>una</a:t>
                      </a:r>
                      <a:r>
                        <a:rPr lang="en-US" sz="1200" baseline="0" dirty="0"/>
                        <a:t> </a:t>
                      </a:r>
                      <a:r>
                        <a:rPr lang="en-US" sz="1200" baseline="0" dirty="0" err="1"/>
                        <a:t>linea</a:t>
                      </a:r>
                      <a:r>
                        <a:rPr lang="en-US" sz="1200" baseline="0" dirty="0"/>
                        <a:t> (</a:t>
                      </a:r>
                      <a:r>
                        <a:rPr lang="en-US" sz="1200" baseline="0" dirty="0" err="1"/>
                        <a:t>proporzionale</a:t>
                      </a:r>
                      <a:r>
                        <a:rPr lang="en-US" sz="1200" baseline="0" dirty="0"/>
                        <a:t>)</a:t>
                      </a:r>
                    </a:p>
                    <a:p>
                      <a:pPr marL="285750" indent="-285750">
                        <a:buFont typeface="Arial"/>
                        <a:buChar char="•"/>
                      </a:pPr>
                      <a:r>
                        <a:rPr lang="en-US" sz="1200" baseline="0" dirty="0" err="1"/>
                        <a:t>Seguire</a:t>
                      </a:r>
                      <a:r>
                        <a:rPr lang="en-US" sz="1200" baseline="0" dirty="0"/>
                        <a:t> </a:t>
                      </a:r>
                      <a:r>
                        <a:rPr lang="en-US" sz="1200" baseline="0" dirty="0" err="1"/>
                        <a:t>linea</a:t>
                      </a:r>
                      <a:r>
                        <a:rPr lang="en-US" sz="1200" baseline="0" dirty="0"/>
                        <a:t> </a:t>
                      </a:r>
                      <a:r>
                        <a:rPr lang="en-US" sz="1200" baseline="0" dirty="0" err="1"/>
                        <a:t>colorata</a:t>
                      </a:r>
                      <a:r>
                        <a:rPr lang="en-US" sz="1200" baseline="0" dirty="0"/>
                        <a:t> (</a:t>
                      </a:r>
                      <a:r>
                        <a:rPr lang="en-US" sz="1200" baseline="0" dirty="0" err="1"/>
                        <a:t>proporzionale</a:t>
                      </a:r>
                      <a:r>
                        <a:rPr lang="en-US" sz="1200" baseline="0" dirty="0"/>
                        <a:t>)</a:t>
                      </a:r>
                    </a:p>
                    <a:p>
                      <a:pPr marL="285750" indent="-285750">
                        <a:buFont typeface="Arial"/>
                        <a:buChar char="•"/>
                      </a:pPr>
                      <a:r>
                        <a:rPr lang="en-US" sz="1200" baseline="0" dirty="0" err="1"/>
                        <a:t>Seguire</a:t>
                      </a:r>
                      <a:r>
                        <a:rPr lang="en-US" sz="1200" baseline="0" dirty="0"/>
                        <a:t> un </a:t>
                      </a:r>
                      <a:r>
                        <a:rPr lang="en-US" sz="1200" baseline="0" dirty="0" err="1"/>
                        <a:t>muro</a:t>
                      </a:r>
                      <a:r>
                        <a:rPr lang="en-US" sz="1200" baseline="0" dirty="0"/>
                        <a:t> con </a:t>
                      </a:r>
                      <a:r>
                        <a:rPr lang="en-US" sz="1200" baseline="0" dirty="0" err="1"/>
                        <a:t>gli</a:t>
                      </a:r>
                      <a:r>
                        <a:rPr lang="en-US" sz="1200" baseline="0" dirty="0"/>
                        <a:t> </a:t>
                      </a:r>
                      <a:r>
                        <a:rPr lang="en-US" sz="1200" baseline="0" dirty="0" err="1"/>
                        <a:t>ultrasuoni</a:t>
                      </a:r>
                      <a:r>
                        <a:rPr lang="en-US" sz="1200" baseline="0" dirty="0"/>
                        <a:t> (</a:t>
                      </a:r>
                      <a:r>
                        <a:rPr lang="en-US" sz="1200" baseline="0" dirty="0" err="1"/>
                        <a:t>proporzionale</a:t>
                      </a:r>
                      <a:r>
                        <a:rPr lang="en-US" sz="1200" baseline="0" dirty="0"/>
                        <a:t>)</a:t>
                      </a:r>
                    </a:p>
                    <a:p>
                      <a:pPr marL="285750" indent="-285750">
                        <a:buFont typeface="Arial"/>
                        <a:buChar char="•"/>
                      </a:pPr>
                      <a:r>
                        <a:rPr lang="en-US" sz="1200" baseline="0" dirty="0" err="1"/>
                        <a:t>Controllo</a:t>
                      </a:r>
                      <a:r>
                        <a:rPr lang="en-US" sz="1200" baseline="0" dirty="0"/>
                        <a:t> col </a:t>
                      </a:r>
                      <a:r>
                        <a:rPr lang="en-US" sz="1200" baseline="0" dirty="0" err="1"/>
                        <a:t>sensore</a:t>
                      </a:r>
                      <a:r>
                        <a:rPr lang="en-US" sz="1200" baseline="0" dirty="0"/>
                        <a:t> </a:t>
                      </a:r>
                      <a:r>
                        <a:rPr lang="en-US" sz="1200" baseline="0" dirty="0" err="1"/>
                        <a:t>ai</a:t>
                      </a:r>
                      <a:r>
                        <a:rPr lang="en-US" sz="1200" baseline="0" dirty="0"/>
                        <a:t> </a:t>
                      </a:r>
                      <a:r>
                        <a:rPr lang="en-US" sz="1200" baseline="0" dirty="0" err="1"/>
                        <a:t>suoni</a:t>
                      </a:r>
                      <a:r>
                        <a:rPr lang="en-US" sz="1200" baseline="0" dirty="0"/>
                        <a:t> (</a:t>
                      </a:r>
                      <a:r>
                        <a:rPr lang="en-US" sz="1200" baseline="0" dirty="0" err="1"/>
                        <a:t>proporzionale</a:t>
                      </a:r>
                      <a:r>
                        <a:rPr lang="en-US" sz="1200" baseline="0" dirty="0"/>
                        <a:t>)</a:t>
                      </a:r>
                    </a:p>
                    <a:p>
                      <a:pPr marL="285750" indent="-285750">
                        <a:buFont typeface="Arial"/>
                        <a:buChar char="•"/>
                      </a:pPr>
                      <a:r>
                        <a:rPr lang="en-US" sz="1200" baseline="0" dirty="0"/>
                        <a:t>Follower</a:t>
                      </a:r>
                    </a:p>
                    <a:p>
                      <a:pPr marL="285750" indent="-285750">
                        <a:buFont typeface="Arial"/>
                        <a:buChar char="•"/>
                      </a:pPr>
                      <a:r>
                        <a:rPr lang="en-US" sz="1200" baseline="0" dirty="0" err="1"/>
                        <a:t>Accelerazione</a:t>
                      </a:r>
                      <a:r>
                        <a:rPr lang="en-US" sz="1200" baseline="0" dirty="0"/>
                        <a:t> e </a:t>
                      </a:r>
                      <a:r>
                        <a:rPr lang="en-US" sz="1200" baseline="0" dirty="0" err="1"/>
                        <a:t>decelerazione</a:t>
                      </a:r>
                      <a:endParaRPr lang="en-US" sz="1200" baseline="0" dirty="0"/>
                    </a:p>
                    <a:p>
                      <a:pPr marL="285750" indent="-285750">
                        <a:buFont typeface="Arial"/>
                        <a:buChar char="•"/>
                      </a:pPr>
                      <a:r>
                        <a:rPr lang="en-US" sz="1200" baseline="0" dirty="0" err="1"/>
                        <a:t>Introduzione</a:t>
                      </a:r>
                      <a:r>
                        <a:rPr lang="en-US" sz="1200" baseline="0" dirty="0"/>
                        <a:t> al Gyro Sensor</a:t>
                      </a:r>
                    </a:p>
                    <a:p>
                      <a:pPr marL="285750" indent="-285750">
                        <a:buFont typeface="Arial"/>
                        <a:buChar char="•"/>
                      </a:pPr>
                      <a:r>
                        <a:rPr lang="en-US" sz="1200" baseline="0" dirty="0" err="1"/>
                        <a:t>Ruotare</a:t>
                      </a:r>
                      <a:r>
                        <a:rPr lang="en-US" sz="1200" baseline="0" dirty="0"/>
                        <a:t> col Gyro Sensor</a:t>
                      </a:r>
                    </a:p>
                    <a:p>
                      <a:pPr marL="285750" indent="-285750">
                        <a:buFont typeface="Arial"/>
                        <a:buChar char="•"/>
                      </a:pPr>
                      <a:r>
                        <a:rPr lang="en-US" sz="1200" baseline="0" dirty="0" err="1"/>
                        <a:t>Dritto</a:t>
                      </a:r>
                      <a:r>
                        <a:rPr lang="en-US" sz="1200" baseline="0" dirty="0"/>
                        <a:t> e </a:t>
                      </a:r>
                      <a:r>
                        <a:rPr lang="en-US" sz="1200" baseline="0" dirty="0" err="1"/>
                        <a:t>ruotare</a:t>
                      </a:r>
                      <a:r>
                        <a:rPr lang="en-US" sz="1200" baseline="0" dirty="0"/>
                        <a:t> col Gyro</a:t>
                      </a:r>
                    </a:p>
                    <a:p>
                      <a:pPr marL="285750" indent="-285750">
                        <a:buFont typeface="Arial"/>
                        <a:buChar char="•"/>
                      </a:pPr>
                      <a:r>
                        <a:rPr lang="en-US" sz="1200" baseline="0" dirty="0" err="1"/>
                        <a:t>Quadratura</a:t>
                      </a:r>
                      <a:r>
                        <a:rPr lang="en-US" sz="1200" baseline="0" dirty="0"/>
                        <a:t> </a:t>
                      </a:r>
                      <a:r>
                        <a:rPr lang="en-US" sz="1200" baseline="0" dirty="0" err="1"/>
                        <a:t>sulle</a:t>
                      </a:r>
                      <a:r>
                        <a:rPr lang="en-US" sz="1200" baseline="0" dirty="0"/>
                        <a:t> </a:t>
                      </a:r>
                      <a:r>
                        <a:rPr lang="en-US" sz="1200" baseline="0" dirty="0" err="1"/>
                        <a:t>linee</a:t>
                      </a:r>
                      <a:endParaRPr lang="en-US" sz="1200" baseline="0" dirty="0"/>
                    </a:p>
                    <a:p>
                      <a:pPr marL="285750" indent="-285750">
                        <a:buFont typeface="Arial"/>
                        <a:buChar char="•"/>
                      </a:pPr>
                      <a:r>
                        <a:rPr lang="en-US" sz="1200" baseline="0" dirty="0" err="1"/>
                        <a:t>Rilevazione</a:t>
                      </a:r>
                      <a:r>
                        <a:rPr lang="en-US" sz="1200" baseline="0" dirty="0"/>
                        <a:t> di </a:t>
                      </a:r>
                      <a:r>
                        <a:rPr lang="en-US" sz="1200" baseline="0" dirty="0" err="1"/>
                        <a:t>stallo</a:t>
                      </a:r>
                      <a:endParaRPr lang="en-US" sz="1200" baseline="0" dirty="0"/>
                    </a:p>
                    <a:p>
                      <a:pPr marL="285750" indent="-285750">
                        <a:buFont typeface="Arial"/>
                        <a:buChar char="•"/>
                      </a:pPr>
                      <a:r>
                        <a:rPr lang="en-US" sz="1200" baseline="0" dirty="0"/>
                        <a:t>Menu System</a:t>
                      </a:r>
                    </a:p>
                    <a:p>
                      <a:pPr marL="285750" indent="-285750">
                        <a:buFont typeface="Arial"/>
                        <a:buChar char="•"/>
                      </a:pPr>
                      <a:r>
                        <a:rPr lang="en-US" sz="1200" baseline="0" dirty="0" err="1"/>
                        <a:t>Registrazione</a:t>
                      </a:r>
                      <a:r>
                        <a:rPr lang="en-US" sz="1200" baseline="0" dirty="0"/>
                        <a:t> di </a:t>
                      </a:r>
                      <a:r>
                        <a:rPr lang="en-US" sz="1200" baseline="0" dirty="0" err="1"/>
                        <a:t>dati</a:t>
                      </a:r>
                      <a:endParaRPr lang="en-US" sz="1200" baseline="0" dirty="0"/>
                    </a:p>
                    <a:p>
                      <a:pPr marL="285750" indent="-285750">
                        <a:buFont typeface="Arial"/>
                        <a:buChar char="•"/>
                      </a:pPr>
                      <a:r>
                        <a:rPr lang="en-US" sz="1200" baseline="0" dirty="0"/>
                        <a:t>Bluetooth</a:t>
                      </a:r>
                    </a:p>
                    <a:p>
                      <a:pPr marL="285750" indent="-285750">
                        <a:buFont typeface="Arial"/>
                        <a:buChar char="•"/>
                      </a:pPr>
                      <a:r>
                        <a:rPr lang="en-US" sz="1200" baseline="0" dirty="0" err="1"/>
                        <a:t>Bloccco</a:t>
                      </a:r>
                      <a:r>
                        <a:rPr lang="en-US" sz="1200" baseline="0" dirty="0"/>
                        <a:t> Random </a:t>
                      </a:r>
                      <a:endParaRPr lang="en-US" sz="1200" dirty="0"/>
                    </a:p>
                  </a:txBody>
                  <a:tcPr>
                    <a:solidFill>
                      <a:srgbClr val="FFFFFF"/>
                    </a:solidFill>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11"/>
          </p:nvPr>
        </p:nvSpPr>
        <p:spPr>
          <a:xfrm>
            <a:off x="457199" y="6492875"/>
            <a:ext cx="3894083" cy="283845"/>
          </a:xfrm>
        </p:spPr>
        <p:txBody>
          <a:bodyPr/>
          <a:lstStyle/>
          <a:p>
            <a:r>
              <a:rPr lang="en-US"/>
              <a:t>Copyright © EV3Lessons.com 2016 (Last edit: 07/04/2016)</a:t>
            </a:r>
          </a:p>
        </p:txBody>
      </p:sp>
      <p:pic>
        <p:nvPicPr>
          <p:cNvPr id="7" name="Picture 6"/>
          <p:cNvPicPr>
            <a:picLocks noChangeAspect="1"/>
          </p:cNvPicPr>
          <p:nvPr/>
        </p:nvPicPr>
        <p:blipFill>
          <a:blip r:embed="rId3"/>
          <a:stretch>
            <a:fillRect/>
          </a:stretch>
        </p:blipFill>
        <p:spPr>
          <a:xfrm>
            <a:off x="4339076" y="1219806"/>
            <a:ext cx="305650" cy="619910"/>
          </a:xfrm>
          <a:prstGeom prst="rect">
            <a:avLst/>
          </a:prstGeom>
        </p:spPr>
      </p:pic>
      <p:pic>
        <p:nvPicPr>
          <p:cNvPr id="10" name="Picture 9"/>
          <p:cNvPicPr>
            <a:picLocks noChangeAspect="1"/>
          </p:cNvPicPr>
          <p:nvPr/>
        </p:nvPicPr>
        <p:blipFill>
          <a:blip r:embed="rId4"/>
          <a:stretch>
            <a:fillRect/>
          </a:stretch>
        </p:blipFill>
        <p:spPr>
          <a:xfrm>
            <a:off x="7138401" y="1219806"/>
            <a:ext cx="301345" cy="637130"/>
          </a:xfrm>
          <a:prstGeom prst="rect">
            <a:avLst/>
          </a:prstGeom>
        </p:spPr>
      </p:pic>
      <p:pic>
        <p:nvPicPr>
          <p:cNvPr id="11" name="Picture 10"/>
          <p:cNvPicPr>
            <a:picLocks noChangeAspect="1"/>
          </p:cNvPicPr>
          <p:nvPr/>
        </p:nvPicPr>
        <p:blipFill>
          <a:blip r:embed="rId5"/>
          <a:stretch>
            <a:fillRect/>
          </a:stretch>
        </p:blipFill>
        <p:spPr>
          <a:xfrm>
            <a:off x="1628775" y="1219806"/>
            <a:ext cx="305650" cy="619910"/>
          </a:xfrm>
          <a:prstGeom prst="rect">
            <a:avLst/>
          </a:prstGeom>
        </p:spPr>
      </p:pic>
    </p:spTree>
    <p:extLst>
      <p:ext uri="{BB962C8B-B14F-4D97-AF65-F5344CB8AC3E}">
        <p14:creationId xmlns:p14="http://schemas.microsoft.com/office/powerpoint/2010/main" val="417568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LEZIONI BONUS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526396"/>
              </p:ext>
            </p:extLst>
          </p:nvPr>
        </p:nvGraphicFramePr>
        <p:xfrm>
          <a:off x="607293" y="1373678"/>
          <a:ext cx="4963513" cy="3198101"/>
        </p:xfrm>
        <a:graphic>
          <a:graphicData uri="http://schemas.openxmlformats.org/drawingml/2006/table">
            <a:tbl>
              <a:tblPr firstRow="1" bandRow="1">
                <a:tableStyleId>{69CF1AB2-1976-4502-BF36-3FF5EA218861}</a:tableStyleId>
              </a:tblPr>
              <a:tblGrid>
                <a:gridCol w="4963513">
                  <a:extLst>
                    <a:ext uri="{9D8B030D-6E8A-4147-A177-3AD203B41FA5}">
                      <a16:colId xmlns:a16="http://schemas.microsoft.com/office/drawing/2014/main" val="20000"/>
                    </a:ext>
                  </a:extLst>
                </a:gridCol>
              </a:tblGrid>
              <a:tr h="307366">
                <a:tc>
                  <a:txBody>
                    <a:bodyPr/>
                    <a:lstStyle/>
                    <a:p>
                      <a:pPr algn="ctr"/>
                      <a:r>
                        <a:rPr lang="en-US" sz="1600" dirty="0"/>
                        <a:t>Beyond</a:t>
                      </a:r>
                      <a:endParaRPr lang="en-US"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10000"/>
                  </a:ext>
                </a:extLst>
              </a:tr>
              <a:tr h="2862821">
                <a:tc>
                  <a:txBody>
                    <a:bodyPr/>
                    <a:lstStyle/>
                    <a:p>
                      <a:pPr marL="285750" indent="-285750">
                        <a:buFont typeface="Arial"/>
                        <a:buChar char="•"/>
                      </a:pPr>
                      <a:r>
                        <a:rPr lang="en-US" sz="1400" dirty="0" err="1"/>
                        <a:t>Importare</a:t>
                      </a:r>
                      <a:r>
                        <a:rPr lang="en-US" sz="1400" dirty="0"/>
                        <a:t> </a:t>
                      </a:r>
                      <a:r>
                        <a:rPr lang="en-US" sz="1400" dirty="0" err="1"/>
                        <a:t>blocchi</a:t>
                      </a:r>
                      <a:r>
                        <a:rPr lang="en-US" sz="1400" dirty="0"/>
                        <a:t> di </a:t>
                      </a:r>
                      <a:r>
                        <a:rPr lang="en-US" sz="1400" dirty="0" err="1"/>
                        <a:t>terze</a:t>
                      </a:r>
                      <a:r>
                        <a:rPr lang="en-US" sz="1400" dirty="0"/>
                        <a:t> </a:t>
                      </a:r>
                      <a:r>
                        <a:rPr lang="en-US" sz="1400" dirty="0" err="1"/>
                        <a:t>parti</a:t>
                      </a:r>
                      <a:endParaRPr lang="en-US" sz="1400" dirty="0"/>
                    </a:p>
                    <a:p>
                      <a:pPr marL="285750" indent="-285750">
                        <a:buFont typeface="Arial"/>
                        <a:buChar char="•"/>
                      </a:pPr>
                      <a:r>
                        <a:rPr lang="en-US" sz="1400" baseline="0" dirty="0" err="1"/>
                        <a:t>PixyCam</a:t>
                      </a:r>
                      <a:r>
                        <a:rPr lang="en-US" sz="1400" baseline="0" dirty="0"/>
                        <a:t> per MINDSTORMS: </a:t>
                      </a:r>
                      <a:r>
                        <a:rPr lang="en-US" sz="1400" baseline="0" dirty="0" err="1"/>
                        <a:t>Introduzione</a:t>
                      </a:r>
                      <a:endParaRPr lang="en-US" sz="1400" baseline="0" dirty="0"/>
                    </a:p>
                    <a:p>
                      <a:pPr marL="285750" indent="-285750">
                        <a:buFont typeface="Arial"/>
                        <a:buChar char="•"/>
                      </a:pPr>
                      <a:r>
                        <a:rPr lang="en-US" sz="1400" baseline="0" dirty="0" err="1"/>
                        <a:t>PixyCam</a:t>
                      </a:r>
                      <a:r>
                        <a:rPr lang="en-US" sz="1400" baseline="0" dirty="0"/>
                        <a:t> per MINDSTORMS: </a:t>
                      </a:r>
                      <a:r>
                        <a:rPr lang="en-US" sz="1400" baseline="0" dirty="0" err="1"/>
                        <a:t>Identificatore</a:t>
                      </a:r>
                      <a:r>
                        <a:rPr lang="en-US" sz="1400" baseline="0" dirty="0"/>
                        <a:t> di </a:t>
                      </a:r>
                      <a:r>
                        <a:rPr lang="en-US" sz="1400" baseline="0" dirty="0" err="1"/>
                        <a:t>Colore</a:t>
                      </a:r>
                      <a:endParaRPr lang="en-US" sz="1400" baseline="0" dirty="0"/>
                    </a:p>
                    <a:p>
                      <a:pPr marL="285750" indent="-285750">
                        <a:buFont typeface="Arial"/>
                        <a:buChar char="•"/>
                      </a:pPr>
                      <a:r>
                        <a:rPr lang="en-US" sz="1400" baseline="0" dirty="0" err="1"/>
                        <a:t>PixyCam</a:t>
                      </a:r>
                      <a:r>
                        <a:rPr lang="en-US" sz="1400" baseline="0" dirty="0"/>
                        <a:t> per MINDSTORMS: </a:t>
                      </a:r>
                      <a:r>
                        <a:rPr lang="en-US" sz="1400" baseline="0" dirty="0" err="1"/>
                        <a:t>Usare</a:t>
                      </a:r>
                      <a:r>
                        <a:rPr lang="en-US" sz="1400" baseline="0" dirty="0"/>
                        <a:t> I </a:t>
                      </a:r>
                      <a:r>
                        <a:rPr lang="en-US" sz="1400" baseline="0" dirty="0" err="1"/>
                        <a:t>codici</a:t>
                      </a:r>
                      <a:r>
                        <a:rPr lang="en-US" sz="1400" baseline="0" dirty="0"/>
                        <a:t> di </a:t>
                      </a:r>
                      <a:r>
                        <a:rPr lang="en-US" sz="1400" baseline="0" dirty="0" err="1"/>
                        <a:t>colore</a:t>
                      </a:r>
                      <a:endParaRPr lang="en-US" sz="1400" baseline="0" dirty="0"/>
                    </a:p>
                    <a:p>
                      <a:pPr marL="285750" indent="-285750">
                        <a:buFont typeface="Arial"/>
                        <a:buChar char="•"/>
                      </a:pPr>
                      <a:r>
                        <a:rPr lang="en-US" sz="1400" baseline="0" dirty="0" err="1"/>
                        <a:t>Mindsensors</a:t>
                      </a:r>
                      <a:r>
                        <a:rPr lang="en-US" sz="1400" baseline="0" dirty="0"/>
                        <a:t> PSP-</a:t>
                      </a:r>
                      <a:r>
                        <a:rPr lang="en-US" sz="1400" baseline="0" dirty="0" err="1"/>
                        <a:t>Nx</a:t>
                      </a:r>
                      <a:r>
                        <a:rPr lang="en-US" sz="1400" baseline="0" dirty="0"/>
                        <a:t>  Controller: </a:t>
                      </a:r>
                      <a:r>
                        <a:rPr lang="en-US" sz="1400" baseline="0" dirty="0" err="1"/>
                        <a:t>Introduzione</a:t>
                      </a:r>
                      <a:endParaRPr lang="en-US" sz="1400" baseline="0" dirty="0"/>
                    </a:p>
                    <a:p>
                      <a:pPr marL="285750" indent="-285750">
                        <a:buFont typeface="Arial"/>
                        <a:buChar char="•"/>
                      </a:pPr>
                      <a:r>
                        <a:rPr lang="en-US" sz="1400" baseline="0" dirty="0" err="1"/>
                        <a:t>Mindsensors</a:t>
                      </a:r>
                      <a:r>
                        <a:rPr lang="en-US" sz="1400" baseline="0" dirty="0"/>
                        <a:t> PSP-</a:t>
                      </a:r>
                      <a:r>
                        <a:rPr lang="en-US" sz="1400" baseline="0" dirty="0" err="1"/>
                        <a:t>Nx</a:t>
                      </a:r>
                      <a:r>
                        <a:rPr lang="en-US" sz="1400" baseline="0" dirty="0"/>
                        <a:t> Controller: Simon Game</a:t>
                      </a:r>
                    </a:p>
                    <a:p>
                      <a:pPr marL="285750" indent="-285750">
                        <a:buFont typeface="Arial"/>
                        <a:buChar char="•"/>
                      </a:pPr>
                      <a:r>
                        <a:rPr lang="en-US" sz="1400" baseline="0" dirty="0"/>
                        <a:t>EV3 Raspberry Pi Communicator</a:t>
                      </a:r>
                    </a:p>
                    <a:p>
                      <a:pPr marL="285750" indent="-285750">
                        <a:buFont typeface="Arial"/>
                        <a:buChar char="•"/>
                      </a:pPr>
                      <a:r>
                        <a:rPr lang="en-US" sz="1400" baseline="0" dirty="0" err="1"/>
                        <a:t>Controllare</a:t>
                      </a:r>
                      <a:r>
                        <a:rPr lang="en-US" sz="1400" baseline="0" dirty="0"/>
                        <a:t> le </a:t>
                      </a:r>
                      <a:r>
                        <a:rPr lang="en-US" sz="1400" baseline="0" dirty="0" err="1"/>
                        <a:t>luci</a:t>
                      </a:r>
                      <a:r>
                        <a:rPr lang="en-US" sz="1400" baseline="0" dirty="0"/>
                        <a:t> con un EV3</a:t>
                      </a:r>
                    </a:p>
                    <a:p>
                      <a:pPr marL="285750" indent="-285750">
                        <a:buFont typeface="Arial"/>
                        <a:buChar char="•"/>
                      </a:pPr>
                      <a:r>
                        <a:rPr lang="en-US" sz="1400" baseline="0" dirty="0" err="1"/>
                        <a:t>Introduzione</a:t>
                      </a:r>
                      <a:r>
                        <a:rPr lang="en-US" sz="1400" baseline="0" dirty="0"/>
                        <a:t> a ev3dev</a:t>
                      </a:r>
                    </a:p>
                    <a:p>
                      <a:pPr marL="285750" indent="-285750">
                        <a:buFont typeface="Arial"/>
                        <a:buChar char="•"/>
                      </a:pPr>
                      <a:r>
                        <a:rPr lang="en-US" sz="1400" baseline="0" dirty="0"/>
                        <a:t>Raspberry Pi e ev3dev Communicator</a:t>
                      </a:r>
                    </a:p>
                    <a:p>
                      <a:pPr marL="285750" indent="-285750">
                        <a:buFont typeface="Arial"/>
                        <a:buChar char="•"/>
                      </a:pPr>
                      <a:r>
                        <a:rPr lang="en-US" sz="1400" baseline="0" dirty="0" err="1"/>
                        <a:t>Controllare</a:t>
                      </a:r>
                      <a:r>
                        <a:rPr lang="en-US" sz="1400" baseline="0" dirty="0"/>
                        <a:t> le </a:t>
                      </a:r>
                      <a:r>
                        <a:rPr lang="en-US" sz="1400" baseline="0" dirty="0" err="1"/>
                        <a:t>luci</a:t>
                      </a:r>
                      <a:r>
                        <a:rPr lang="en-US" sz="1400" baseline="0" dirty="0"/>
                        <a:t> </a:t>
                      </a:r>
                      <a:r>
                        <a:rPr lang="en-US" sz="1400" baseline="0" dirty="0" err="1"/>
                        <a:t>usando</a:t>
                      </a:r>
                      <a:r>
                        <a:rPr lang="en-US" sz="1400" baseline="0" dirty="0"/>
                        <a:t> un ev3dev and Raspberry Pi</a:t>
                      </a:r>
                    </a:p>
                    <a:p>
                      <a:pPr marL="285750" indent="-285750">
                        <a:buFont typeface="Arial"/>
                        <a:buChar char="•"/>
                      </a:pPr>
                      <a:r>
                        <a:rPr lang="en-US" sz="1400" baseline="0" dirty="0"/>
                        <a:t>NXT </a:t>
                      </a:r>
                      <a:r>
                        <a:rPr lang="en-US" sz="1400" baseline="0" dirty="0" err="1"/>
                        <a:t>Sensore</a:t>
                      </a:r>
                      <a:r>
                        <a:rPr lang="en-US" sz="1400" baseline="0" dirty="0"/>
                        <a:t> </a:t>
                      </a:r>
                      <a:r>
                        <a:rPr lang="en-US" sz="1400" baseline="0" dirty="0" err="1"/>
                        <a:t>alla</a:t>
                      </a:r>
                      <a:r>
                        <a:rPr lang="en-US" sz="1400" baseline="0" dirty="0"/>
                        <a:t> </a:t>
                      </a:r>
                      <a:r>
                        <a:rPr lang="en-US" sz="1400" baseline="0" dirty="0" err="1"/>
                        <a:t>luce</a:t>
                      </a:r>
                      <a:r>
                        <a:rPr lang="en-US" sz="1400" baseline="0" dirty="0"/>
                        <a:t> in EV3</a:t>
                      </a:r>
                    </a:p>
                  </a:txBody>
                  <a:tcPr>
                    <a:solidFill>
                      <a:srgbClr val="FFFFFF"/>
                    </a:solidFill>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11"/>
          </p:nvPr>
        </p:nvSpPr>
        <p:spPr>
          <a:xfrm>
            <a:off x="457199" y="6492875"/>
            <a:ext cx="3894083" cy="283845"/>
          </a:xfrm>
        </p:spPr>
        <p:txBody>
          <a:bodyPr/>
          <a:lstStyle/>
          <a:p>
            <a:r>
              <a:rPr lang="en-US"/>
              <a:t>Copyright © EV3Lessons.com 2016 (Last edit: 07/04/2016)</a:t>
            </a:r>
          </a:p>
        </p:txBody>
      </p:sp>
      <p:pic>
        <p:nvPicPr>
          <p:cNvPr id="3" name="Picture 2"/>
          <p:cNvPicPr>
            <a:picLocks noChangeAspect="1"/>
          </p:cNvPicPr>
          <p:nvPr/>
        </p:nvPicPr>
        <p:blipFill>
          <a:blip r:embed="rId3"/>
          <a:stretch>
            <a:fillRect/>
          </a:stretch>
        </p:blipFill>
        <p:spPr>
          <a:xfrm>
            <a:off x="6127254" y="3807389"/>
            <a:ext cx="2428326" cy="2035660"/>
          </a:xfrm>
          <a:prstGeom prst="rect">
            <a:avLst/>
          </a:prstGeom>
        </p:spPr>
      </p:pic>
      <p:pic>
        <p:nvPicPr>
          <p:cNvPr id="5" name="Picture 4"/>
          <p:cNvPicPr>
            <a:picLocks noChangeAspect="1"/>
          </p:cNvPicPr>
          <p:nvPr/>
        </p:nvPicPr>
        <p:blipFill>
          <a:blip r:embed="rId4"/>
          <a:stretch>
            <a:fillRect/>
          </a:stretch>
        </p:blipFill>
        <p:spPr>
          <a:xfrm>
            <a:off x="6127254" y="1373678"/>
            <a:ext cx="2428326" cy="2035660"/>
          </a:xfrm>
          <a:prstGeom prst="rect">
            <a:avLst/>
          </a:prstGeom>
        </p:spPr>
      </p:pic>
    </p:spTree>
    <p:extLst>
      <p:ext uri="{BB962C8B-B14F-4D97-AF65-F5344CB8AC3E}">
        <p14:creationId xmlns:p14="http://schemas.microsoft.com/office/powerpoint/2010/main" val="162833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STRUTTURA DELLE LEZIONI</a:t>
            </a:r>
          </a:p>
        </p:txBody>
      </p:sp>
      <p:sp>
        <p:nvSpPr>
          <p:cNvPr id="3" name="Content Placeholder 2"/>
          <p:cNvSpPr>
            <a:spLocks noGrp="1"/>
          </p:cNvSpPr>
          <p:nvPr>
            <p:ph idx="1"/>
          </p:nvPr>
        </p:nvSpPr>
        <p:spPr/>
        <p:txBody>
          <a:bodyPr/>
          <a:lstStyle/>
          <a:p>
            <a:pPr marL="457200" indent="-457200">
              <a:buFont typeface="+mj-lt"/>
              <a:buAutoNum type="arabicPeriod"/>
            </a:pPr>
            <a:r>
              <a:rPr lang="it-IT" dirty="0"/>
              <a:t>Ogni lezione inizia con un elenco di obiettivi e termina con una sfida</a:t>
            </a:r>
          </a:p>
          <a:p>
            <a:pPr marL="457200" indent="-457200">
              <a:buFont typeface="+mj-lt"/>
              <a:buAutoNum type="arabicPeriod"/>
            </a:pPr>
            <a:r>
              <a:rPr lang="it-IT" dirty="0"/>
              <a:t>Nella maggior parte delle lezioni, forniamo suggerimenti sotto forma di pseudocodice. Gli studenti che hanno bisogno di un suggerimento dovrebbero guardare il Pseudocodice</a:t>
            </a:r>
            <a:r>
              <a:rPr lang="en-US" dirty="0"/>
              <a:t>.</a:t>
            </a:r>
          </a:p>
          <a:p>
            <a:pPr marL="457200" indent="-457200">
              <a:buFont typeface="+mj-lt"/>
              <a:buAutoNum type="arabicPeriod"/>
            </a:pPr>
            <a:r>
              <a:rPr lang="it-IT" dirty="0"/>
              <a:t>Forniamo pure una soluzione alla sfida, ma è bene che gli studenti completino la sfida da soli prima di controllare la soluzione</a:t>
            </a:r>
          </a:p>
          <a:p>
            <a:pPr marL="457200" indent="-457200">
              <a:buFont typeface="+mj-lt"/>
              <a:buAutoNum type="arabicPeriod"/>
            </a:pPr>
            <a:r>
              <a:rPr lang="it-IT" dirty="0"/>
              <a:t>Una guida discussione è inclusa dopo la sfida che vi aiuterà a capire gli obiettivi principali</a:t>
            </a:r>
          </a:p>
          <a:p>
            <a:pPr marL="457200" indent="-457200">
              <a:buFont typeface="+mj-lt"/>
              <a:buAutoNum type="arabicPeriod"/>
            </a:pPr>
            <a:r>
              <a:rPr lang="it-IT" dirty="0"/>
              <a:t>Alcune lezioni sono fogli di lavoro per gli studenti. Altri saranno aggiunti nel corso del tempo</a:t>
            </a:r>
            <a:r>
              <a:rPr lang="en-US" dirty="0"/>
              <a:t>.</a:t>
            </a:r>
          </a:p>
        </p:txBody>
      </p:sp>
      <p:sp>
        <p:nvSpPr>
          <p:cNvPr id="4" name="Footer Placeholder 3"/>
          <p:cNvSpPr>
            <a:spLocks noGrp="1"/>
          </p:cNvSpPr>
          <p:nvPr>
            <p:ph type="ftr" sz="quarter" idx="11"/>
          </p:nvPr>
        </p:nvSpPr>
        <p:spPr>
          <a:xfrm>
            <a:off x="457199" y="6492875"/>
            <a:ext cx="4009697" cy="283845"/>
          </a:xfrm>
        </p:spPr>
        <p:txBody>
          <a:bodyPr/>
          <a:lstStyle/>
          <a:p>
            <a:r>
              <a:rPr lang="en-US"/>
              <a:t>Copyright © EV3Lessons.com 2016 (Last edit: 07/04/2016)</a:t>
            </a:r>
            <a:endParaRPr lang="en-US" dirty="0"/>
          </a:p>
        </p:txBody>
      </p:sp>
    </p:spTree>
    <p:extLst>
      <p:ext uri="{BB962C8B-B14F-4D97-AF65-F5344CB8AC3E}">
        <p14:creationId xmlns:p14="http://schemas.microsoft.com/office/powerpoint/2010/main" val="282043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 RAPIDA</a:t>
            </a:r>
          </a:p>
        </p:txBody>
      </p:sp>
      <p:sp>
        <p:nvSpPr>
          <p:cNvPr id="4" name="Footer Placeholder 3"/>
          <p:cNvSpPr>
            <a:spLocks noGrp="1"/>
          </p:cNvSpPr>
          <p:nvPr>
            <p:ph type="ftr" sz="quarter" idx="11"/>
          </p:nvPr>
        </p:nvSpPr>
        <p:spPr>
          <a:xfrm>
            <a:off x="457200" y="6594300"/>
            <a:ext cx="4185138" cy="182420"/>
          </a:xfrm>
        </p:spPr>
        <p:txBody>
          <a:bodyPr/>
          <a:lstStyle/>
          <a:p>
            <a:r>
              <a:rPr lang="en-US"/>
              <a:t>Copyright © EV3Lessons.com 2016 (Last edit: 07/04/2016)</a:t>
            </a:r>
          </a:p>
        </p:txBody>
      </p:sp>
      <p:graphicFrame>
        <p:nvGraphicFramePr>
          <p:cNvPr id="5" name="Content Placeholder 5"/>
          <p:cNvGraphicFramePr>
            <a:graphicFrameLocks/>
          </p:cNvGraphicFramePr>
          <p:nvPr>
            <p:extLst>
              <p:ext uri="{D42A27DB-BD31-4B8C-83A1-F6EECF244321}">
                <p14:modId xmlns:p14="http://schemas.microsoft.com/office/powerpoint/2010/main" val="615974646"/>
              </p:ext>
            </p:extLst>
          </p:nvPr>
        </p:nvGraphicFramePr>
        <p:xfrm>
          <a:off x="378639" y="832853"/>
          <a:ext cx="8245476" cy="3017520"/>
        </p:xfrm>
        <a:graphic>
          <a:graphicData uri="http://schemas.openxmlformats.org/drawingml/2006/table">
            <a:tbl>
              <a:tblPr firstRow="1" bandRow="1">
                <a:tableStyleId>{69CF1AB2-1976-4502-BF36-3FF5EA218861}</a:tableStyleId>
              </a:tblPr>
              <a:tblGrid>
                <a:gridCol w="2748492">
                  <a:extLst>
                    <a:ext uri="{9D8B030D-6E8A-4147-A177-3AD203B41FA5}">
                      <a16:colId xmlns:a16="http://schemas.microsoft.com/office/drawing/2014/main" val="20000"/>
                    </a:ext>
                  </a:extLst>
                </a:gridCol>
                <a:gridCol w="2748492">
                  <a:extLst>
                    <a:ext uri="{9D8B030D-6E8A-4147-A177-3AD203B41FA5}">
                      <a16:colId xmlns:a16="http://schemas.microsoft.com/office/drawing/2014/main" val="20001"/>
                    </a:ext>
                  </a:extLst>
                </a:gridCol>
                <a:gridCol w="2748492">
                  <a:extLst>
                    <a:ext uri="{9D8B030D-6E8A-4147-A177-3AD203B41FA5}">
                      <a16:colId xmlns:a16="http://schemas.microsoft.com/office/drawing/2014/main" val="20002"/>
                    </a:ext>
                  </a:extLst>
                </a:gridCol>
              </a:tblGrid>
              <a:tr h="363476">
                <a:tc>
                  <a:txBody>
                    <a:bodyPr/>
                    <a:lstStyle/>
                    <a:p>
                      <a:pPr algn="ctr"/>
                      <a:r>
                        <a:rPr lang="en-US" sz="1600" dirty="0"/>
                        <a:t>Hardware</a:t>
                      </a:r>
                      <a:endParaRPr lang="en-US" sz="1600" dirty="0">
                        <a:solidFill>
                          <a:schemeClr val="tx1"/>
                        </a:solidFill>
                      </a:endParaRPr>
                    </a:p>
                  </a:txBody>
                  <a:tcPr>
                    <a:solidFill>
                      <a:schemeClr val="bg2">
                        <a:lumMod val="60000"/>
                        <a:lumOff val="40000"/>
                      </a:schemeClr>
                    </a:solidFill>
                  </a:tcPr>
                </a:tc>
                <a:tc>
                  <a:txBody>
                    <a:bodyPr/>
                    <a:lstStyle/>
                    <a:p>
                      <a:pPr algn="ctr"/>
                      <a:r>
                        <a:rPr lang="en-US" sz="1600" dirty="0" err="1"/>
                        <a:t>Programmazione</a:t>
                      </a:r>
                      <a:endParaRPr lang="en-US" sz="1600" dirty="0">
                        <a:solidFill>
                          <a:schemeClr val="tx1"/>
                        </a:solidFill>
                      </a:endParaRPr>
                    </a:p>
                  </a:txBody>
                  <a:tcPr>
                    <a:solidFill>
                      <a:schemeClr val="bg2">
                        <a:lumMod val="60000"/>
                        <a:lumOff val="40000"/>
                      </a:schemeClr>
                    </a:solidFill>
                  </a:tcPr>
                </a:tc>
                <a:tc>
                  <a:txBody>
                    <a:bodyPr/>
                    <a:lstStyle/>
                    <a:p>
                      <a:pPr algn="ctr"/>
                      <a:r>
                        <a:rPr lang="en-US" sz="1600" dirty="0" err="1">
                          <a:solidFill>
                            <a:schemeClr val="dk1"/>
                          </a:solidFill>
                        </a:rPr>
                        <a:t>Documentazione</a:t>
                      </a:r>
                      <a:r>
                        <a:rPr lang="en-US" sz="1600" baseline="0" dirty="0">
                          <a:solidFill>
                            <a:schemeClr val="dk1"/>
                          </a:solidFill>
                        </a:rPr>
                        <a:t> &amp; </a:t>
                      </a:r>
                      <a:r>
                        <a:rPr lang="en-US" sz="1600" baseline="0" dirty="0" err="1">
                          <a:solidFill>
                            <a:schemeClr val="dk1"/>
                          </a:solidFill>
                        </a:rPr>
                        <a:t>Strategia</a:t>
                      </a:r>
                      <a:endParaRPr lang="en-US"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10000"/>
                  </a:ext>
                </a:extLst>
              </a:tr>
              <a:tr h="2342477">
                <a:tc>
                  <a:txBody>
                    <a:bodyPr/>
                    <a:lstStyle/>
                    <a:p>
                      <a:pPr marL="285750" indent="-285750">
                        <a:buFont typeface="Arial"/>
                        <a:buChar char="•"/>
                      </a:pPr>
                      <a:r>
                        <a:rPr lang="en-US" sz="1400" baseline="0" dirty="0" err="1"/>
                        <a:t>Gestione</a:t>
                      </a:r>
                      <a:r>
                        <a:rPr lang="en-US" sz="1400" baseline="0" dirty="0"/>
                        <a:t> </a:t>
                      </a:r>
                      <a:r>
                        <a:rPr lang="en-US" sz="1400" baseline="0" dirty="0" err="1"/>
                        <a:t>dei</a:t>
                      </a:r>
                      <a:r>
                        <a:rPr lang="en-US" sz="1400" baseline="0" dirty="0"/>
                        <a:t> </a:t>
                      </a:r>
                      <a:r>
                        <a:rPr lang="en-US" sz="1400" baseline="0" dirty="0" err="1"/>
                        <a:t>cavi</a:t>
                      </a:r>
                      <a:r>
                        <a:rPr lang="en-US" sz="1400" baseline="0" dirty="0"/>
                        <a:t> 1</a:t>
                      </a:r>
                    </a:p>
                    <a:p>
                      <a:pPr marL="285750" indent="-285750">
                        <a:buFont typeface="Arial"/>
                        <a:buChar char="•"/>
                      </a:pPr>
                      <a:r>
                        <a:rPr lang="en-US" sz="1400" baseline="0" dirty="0" err="1"/>
                        <a:t>Gestione</a:t>
                      </a:r>
                      <a:r>
                        <a:rPr lang="en-US" sz="1400" baseline="0" dirty="0"/>
                        <a:t> </a:t>
                      </a:r>
                      <a:r>
                        <a:rPr lang="en-US" sz="1400" baseline="0" dirty="0" err="1"/>
                        <a:t>dei</a:t>
                      </a:r>
                      <a:r>
                        <a:rPr lang="en-US" sz="1400" baseline="0" dirty="0"/>
                        <a:t> </a:t>
                      </a:r>
                      <a:r>
                        <a:rPr lang="en-US" sz="1400" baseline="0" dirty="0" err="1"/>
                        <a:t>cavi</a:t>
                      </a:r>
                      <a:r>
                        <a:rPr lang="en-US" sz="1400" baseline="0" dirty="0"/>
                        <a:t> 2</a:t>
                      </a:r>
                    </a:p>
                    <a:p>
                      <a:pPr marL="285750" indent="-285750">
                        <a:buFont typeface="Arial"/>
                        <a:buChar char="•"/>
                      </a:pPr>
                      <a:r>
                        <a:rPr lang="en-US" sz="1400" baseline="0" dirty="0" err="1"/>
                        <a:t>Guida</a:t>
                      </a:r>
                      <a:r>
                        <a:rPr lang="en-US" sz="1400" baseline="0" dirty="0"/>
                        <a:t> </a:t>
                      </a:r>
                      <a:r>
                        <a:rPr lang="en-US" sz="1400" baseline="0" dirty="0" err="1"/>
                        <a:t>alla</a:t>
                      </a:r>
                      <a:r>
                        <a:rPr lang="en-US" sz="1400" baseline="0" dirty="0"/>
                        <a:t> </a:t>
                      </a:r>
                      <a:r>
                        <a:rPr lang="en-US" sz="1400" baseline="0" dirty="0" err="1"/>
                        <a:t>costruzione</a:t>
                      </a:r>
                      <a:r>
                        <a:rPr lang="en-US" sz="1400" baseline="0" dirty="0"/>
                        <a:t> di un robot per la FLL</a:t>
                      </a:r>
                    </a:p>
                    <a:p>
                      <a:pPr marL="285750" indent="-285750">
                        <a:buFont typeface="Arial"/>
                        <a:buChar char="•"/>
                      </a:pPr>
                      <a:r>
                        <a:rPr lang="en-US" sz="1400" baseline="0" dirty="0" err="1"/>
                        <a:t>Tecniche</a:t>
                      </a:r>
                      <a:r>
                        <a:rPr lang="en-US" sz="1400" baseline="0" dirty="0"/>
                        <a:t> di </a:t>
                      </a:r>
                      <a:r>
                        <a:rPr lang="en-US" sz="1400" baseline="0" dirty="0" err="1"/>
                        <a:t>schermatura</a:t>
                      </a:r>
                      <a:endParaRPr lang="en-US" sz="1400" baseline="0" dirty="0"/>
                    </a:p>
                    <a:p>
                      <a:pPr marL="285750" indent="-285750">
                        <a:buFont typeface="Arial"/>
                        <a:buChar char="•"/>
                      </a:pPr>
                      <a:r>
                        <a:rPr lang="en-US" sz="1400" baseline="0" dirty="0" err="1"/>
                        <a:t>Usare</a:t>
                      </a:r>
                      <a:r>
                        <a:rPr lang="en-US" sz="1400" baseline="0" dirty="0"/>
                        <a:t> </a:t>
                      </a:r>
                      <a:r>
                        <a:rPr lang="en-US" sz="1400" baseline="0" dirty="0" err="1"/>
                        <a:t>ingranaggi</a:t>
                      </a:r>
                      <a:r>
                        <a:rPr lang="en-US" sz="1400" baseline="0" dirty="0"/>
                        <a:t> con EV3</a:t>
                      </a:r>
                    </a:p>
                    <a:p>
                      <a:pPr marL="285750" indent="-285750">
                        <a:buFont typeface="Arial"/>
                        <a:buChar char="•"/>
                      </a:pPr>
                      <a:r>
                        <a:rPr lang="en-US" sz="1400" baseline="0" dirty="0" err="1"/>
                        <a:t>Accessori</a:t>
                      </a:r>
                      <a:r>
                        <a:rPr lang="en-US" sz="1400" baseline="0" dirty="0"/>
                        <a:t> </a:t>
                      </a:r>
                      <a:r>
                        <a:rPr lang="en-US" sz="1400" baseline="0" dirty="0" err="1"/>
                        <a:t>passivi</a:t>
                      </a:r>
                      <a:endParaRPr lang="en-US" sz="1400" baseline="0" dirty="0"/>
                    </a:p>
                    <a:p>
                      <a:pPr marL="285750" indent="-285750">
                        <a:buFont typeface="Arial"/>
                        <a:buChar char="•"/>
                      </a:pPr>
                      <a:r>
                        <a:rPr lang="en-US" sz="1400" baseline="0" dirty="0" err="1"/>
                        <a:t>Carabiner</a:t>
                      </a:r>
                      <a:r>
                        <a:rPr lang="en-US" sz="1400" baseline="0" dirty="0"/>
                        <a:t> LEGO Digital Designer File</a:t>
                      </a:r>
                    </a:p>
                    <a:p>
                      <a:pPr marL="285750" indent="-285750">
                        <a:buFont typeface="Arial"/>
                        <a:buChar char="•"/>
                      </a:pPr>
                      <a:r>
                        <a:rPr lang="en-US" sz="1400" baseline="0" dirty="0"/>
                        <a:t>One Way Gate LEGO Digital Designer File</a:t>
                      </a:r>
                    </a:p>
                  </a:txBody>
                  <a:tcPr>
                    <a:solidFill>
                      <a:srgbClr val="FFFFFF"/>
                    </a:solidFill>
                  </a:tcPr>
                </a:tc>
                <a:tc>
                  <a:txBody>
                    <a:bodyPr/>
                    <a:lstStyle/>
                    <a:p>
                      <a:pPr marL="285750" indent="-285750">
                        <a:buFont typeface="Arial" charset="0"/>
                        <a:buChar char="•"/>
                      </a:pPr>
                      <a:r>
                        <a:rPr lang="en-US" sz="1400" dirty="0"/>
                        <a:t>Un </a:t>
                      </a:r>
                      <a:r>
                        <a:rPr lang="en-US" sz="1400" dirty="0" err="1"/>
                        <a:t>minuto</a:t>
                      </a:r>
                      <a:r>
                        <a:rPr lang="en-US" sz="1400" dirty="0"/>
                        <a:t> per</a:t>
                      </a:r>
                      <a:r>
                        <a:rPr lang="en-US" sz="1400" baseline="0" dirty="0"/>
                        <a:t> </a:t>
                      </a:r>
                      <a:r>
                        <a:rPr lang="en-US" sz="1400" baseline="0" dirty="0" err="1"/>
                        <a:t>seguire</a:t>
                      </a:r>
                      <a:r>
                        <a:rPr lang="en-US" sz="1400" baseline="0" dirty="0"/>
                        <a:t> </a:t>
                      </a:r>
                      <a:r>
                        <a:rPr lang="en-US" sz="1400" baseline="0" dirty="0" err="1"/>
                        <a:t>una</a:t>
                      </a:r>
                      <a:r>
                        <a:rPr lang="en-US" sz="1400" baseline="0" dirty="0"/>
                        <a:t> </a:t>
                      </a:r>
                      <a:r>
                        <a:rPr lang="en-US" sz="1400" baseline="0" dirty="0" err="1"/>
                        <a:t>linea</a:t>
                      </a:r>
                      <a:endParaRPr lang="en-US" sz="1400" baseline="0" dirty="0"/>
                    </a:p>
                    <a:p>
                      <a:pPr marL="285750" indent="-285750">
                        <a:buFont typeface="Arial" charset="0"/>
                        <a:buChar char="•"/>
                      </a:pPr>
                      <a:r>
                        <a:rPr lang="en-US" sz="1400" baseline="0" dirty="0" err="1"/>
                        <a:t>Usare</a:t>
                      </a:r>
                      <a:r>
                        <a:rPr lang="en-US" sz="1400" baseline="0" dirty="0"/>
                        <a:t> I </a:t>
                      </a:r>
                      <a:r>
                        <a:rPr lang="en-US" sz="1400" baseline="0" dirty="0" err="1"/>
                        <a:t>sensori</a:t>
                      </a:r>
                      <a:r>
                        <a:rPr lang="en-US" sz="1400" baseline="0" dirty="0"/>
                        <a:t>: </a:t>
                      </a:r>
                      <a:r>
                        <a:rPr lang="en-US" sz="1400" baseline="0" dirty="0" err="1"/>
                        <a:t>vai</a:t>
                      </a:r>
                      <a:r>
                        <a:rPr lang="en-US" sz="1400" baseline="0" dirty="0"/>
                        <a:t> </a:t>
                      </a:r>
                      <a:r>
                        <a:rPr lang="en-US" sz="1400" baseline="0" dirty="0" err="1"/>
                        <a:t>fino</a:t>
                      </a:r>
                      <a:r>
                        <a:rPr lang="en-US" sz="1400" baseline="0" dirty="0"/>
                        <a:t> a…</a:t>
                      </a:r>
                    </a:p>
                    <a:p>
                      <a:pPr marL="285750" indent="-285750">
                        <a:buFont typeface="Arial" charset="0"/>
                        <a:buChar char="•"/>
                      </a:pPr>
                      <a:r>
                        <a:rPr lang="en-US" sz="1400" baseline="0" dirty="0" err="1"/>
                        <a:t>Migliorare</a:t>
                      </a:r>
                      <a:r>
                        <a:rPr lang="en-US" sz="1400" baseline="0" dirty="0"/>
                        <a:t> </a:t>
                      </a:r>
                      <a:r>
                        <a:rPr lang="en-US" sz="1400" baseline="0" dirty="0" err="1"/>
                        <a:t>l’affidabilità</a:t>
                      </a:r>
                      <a:r>
                        <a:rPr lang="en-US" sz="1400" baseline="0" dirty="0"/>
                        <a:t> del robot</a:t>
                      </a:r>
                    </a:p>
                    <a:p>
                      <a:pPr marL="285750" indent="-285750">
                        <a:buFont typeface="Arial" charset="0"/>
                        <a:buChar char="•"/>
                      </a:pPr>
                      <a:r>
                        <a:rPr lang="en-US" sz="1400" baseline="0" dirty="0" err="1"/>
                        <a:t>Sensore</a:t>
                      </a:r>
                      <a:r>
                        <a:rPr lang="en-US" sz="1400" baseline="0" dirty="0"/>
                        <a:t> di </a:t>
                      </a:r>
                      <a:r>
                        <a:rPr lang="en-US" sz="1400" baseline="0" dirty="0" err="1"/>
                        <a:t>Colore</a:t>
                      </a:r>
                      <a:r>
                        <a:rPr lang="en-US" sz="1400" baseline="0" dirty="0"/>
                        <a:t>: </a:t>
                      </a:r>
                      <a:r>
                        <a:rPr lang="en-US" sz="1400" baseline="0" dirty="0" err="1"/>
                        <a:t>Schermatura</a:t>
                      </a:r>
                      <a:r>
                        <a:rPr lang="en-US" sz="1400" baseline="0" dirty="0"/>
                        <a:t> e </a:t>
                      </a:r>
                      <a:r>
                        <a:rPr lang="en-US" sz="1400" baseline="0" dirty="0" err="1"/>
                        <a:t>calibrazione</a:t>
                      </a:r>
                      <a:endParaRPr lang="en-US" sz="1400" baseline="0" dirty="0"/>
                    </a:p>
                    <a:p>
                      <a:pPr marL="285750" indent="-285750">
                        <a:buFont typeface="Arial" charset="0"/>
                        <a:buChar char="•"/>
                      </a:pPr>
                      <a:r>
                        <a:rPr lang="en-US" sz="1400" baseline="0" dirty="0" err="1"/>
                        <a:t>Blocchi</a:t>
                      </a:r>
                      <a:r>
                        <a:rPr lang="en-US" sz="1400" baseline="0" dirty="0"/>
                        <a:t> </a:t>
                      </a:r>
                      <a:r>
                        <a:rPr lang="en-US" sz="1400" baseline="0" dirty="0" err="1"/>
                        <a:t>personalizzati</a:t>
                      </a:r>
                      <a:endParaRPr lang="en-US" sz="1400" baseline="0" dirty="0"/>
                    </a:p>
                    <a:p>
                      <a:pPr marL="285750" indent="-285750">
                        <a:buFont typeface="Arial" charset="0"/>
                        <a:buChar char="•"/>
                      </a:pPr>
                      <a:r>
                        <a:rPr lang="en-US" sz="1400" baseline="0" dirty="0" err="1"/>
                        <a:t>Miti</a:t>
                      </a:r>
                      <a:r>
                        <a:rPr lang="en-US" sz="1400" baseline="0" dirty="0"/>
                        <a:t> e </a:t>
                      </a:r>
                      <a:r>
                        <a:rPr lang="en-US" sz="1400" baseline="0" dirty="0" err="1"/>
                        <a:t>verità</a:t>
                      </a:r>
                      <a:r>
                        <a:rPr lang="en-US" sz="1400" baseline="0" dirty="0"/>
                        <a:t> </a:t>
                      </a:r>
                      <a:r>
                        <a:rPr lang="en-US" sz="1400" baseline="0" dirty="0" err="1"/>
                        <a:t>sul</a:t>
                      </a:r>
                      <a:r>
                        <a:rPr lang="en-US" sz="1400" baseline="0" dirty="0"/>
                        <a:t> </a:t>
                      </a:r>
                      <a:r>
                        <a:rPr lang="en-US" sz="1400" baseline="0" dirty="0" err="1"/>
                        <a:t>Giroscopio</a:t>
                      </a:r>
                      <a:endParaRPr lang="en-US" sz="1400" baseline="0" dirty="0"/>
                    </a:p>
                    <a:p>
                      <a:pPr marL="285750" indent="-285750">
                        <a:buFont typeface="Arial" charset="0"/>
                        <a:buChar char="•"/>
                      </a:pPr>
                      <a:r>
                        <a:rPr lang="en-US" sz="1400" baseline="0" dirty="0"/>
                        <a:t>La </a:t>
                      </a:r>
                      <a:r>
                        <a:rPr lang="en-US" sz="1400" baseline="0" dirty="0" err="1"/>
                        <a:t>verità</a:t>
                      </a:r>
                      <a:r>
                        <a:rPr lang="en-US" sz="1400" baseline="0" dirty="0"/>
                        <a:t> </a:t>
                      </a:r>
                      <a:r>
                        <a:rPr lang="en-US" sz="1400" baseline="0" dirty="0" err="1"/>
                        <a:t>sulla</a:t>
                      </a:r>
                      <a:r>
                        <a:rPr lang="en-US" sz="1400" baseline="0" dirty="0"/>
                        <a:t> </a:t>
                      </a:r>
                      <a:r>
                        <a:rPr lang="en-US" sz="1400" baseline="0" dirty="0" err="1"/>
                        <a:t>rotazione</a:t>
                      </a:r>
                      <a:r>
                        <a:rPr lang="en-US" sz="1400" baseline="0" dirty="0"/>
                        <a:t>: </a:t>
                      </a:r>
                      <a:r>
                        <a:rPr lang="en-US" sz="1400" baseline="0" dirty="0" err="1"/>
                        <a:t>Girare</a:t>
                      </a:r>
                      <a:r>
                        <a:rPr lang="en-US" sz="1400" baseline="0" dirty="0"/>
                        <a:t> </a:t>
                      </a:r>
                      <a:r>
                        <a:rPr lang="en-US" sz="1400" baseline="0" dirty="0" err="1"/>
                        <a:t>sul</a:t>
                      </a:r>
                      <a:r>
                        <a:rPr lang="en-US" sz="1400" baseline="0" dirty="0"/>
                        <a:t> pivot</a:t>
                      </a:r>
                      <a:endParaRPr lang="en-US" sz="1400" dirty="0"/>
                    </a:p>
                  </a:txBody>
                  <a:tcPr>
                    <a:solidFill>
                      <a:srgbClr val="FFFFFF"/>
                    </a:solidFill>
                  </a:tcPr>
                </a:tc>
                <a:tc>
                  <a:txBody>
                    <a:bodyPr/>
                    <a:lstStyle/>
                    <a:p>
                      <a:pPr marL="285750" indent="-285750">
                        <a:buFont typeface="Arial"/>
                        <a:buChar char="•"/>
                      </a:pPr>
                      <a:r>
                        <a:rPr lang="en-US" sz="1400" dirty="0" err="1"/>
                        <a:t>Usare</a:t>
                      </a:r>
                      <a:r>
                        <a:rPr lang="en-US" sz="1400" dirty="0"/>
                        <a:t> i </a:t>
                      </a:r>
                      <a:r>
                        <a:rPr lang="en-US" sz="1400" dirty="0" err="1"/>
                        <a:t>commenti</a:t>
                      </a:r>
                      <a:r>
                        <a:rPr lang="en-US" sz="1400" dirty="0"/>
                        <a:t> per </a:t>
                      </a:r>
                      <a:r>
                        <a:rPr lang="en-US" sz="1400" dirty="0" err="1"/>
                        <a:t>migliorare</a:t>
                      </a:r>
                      <a:r>
                        <a:rPr lang="en-US" sz="1400" dirty="0"/>
                        <a:t> </a:t>
                      </a:r>
                      <a:r>
                        <a:rPr lang="en-US" sz="1400" dirty="0" err="1"/>
                        <a:t>il</a:t>
                      </a:r>
                      <a:r>
                        <a:rPr lang="en-US" sz="1400" dirty="0"/>
                        <a:t> </a:t>
                      </a:r>
                      <a:r>
                        <a:rPr lang="en-US" sz="1400" dirty="0" err="1"/>
                        <a:t>codice</a:t>
                      </a:r>
                      <a:endParaRPr lang="en-US" sz="1400" baseline="0" dirty="0"/>
                    </a:p>
                    <a:p>
                      <a:pPr marL="285750" indent="-285750">
                        <a:buFont typeface="Arial"/>
                        <a:buChar char="•"/>
                      </a:pPr>
                      <a:r>
                        <a:rPr lang="en-US" sz="1400" baseline="0" dirty="0" err="1"/>
                        <a:t>Taccuino</a:t>
                      </a:r>
                      <a:r>
                        <a:rPr lang="en-US" sz="1400" baseline="0" dirty="0"/>
                        <a:t> per la </a:t>
                      </a:r>
                      <a:r>
                        <a:rPr lang="en-US" sz="1400" baseline="0" dirty="0" err="1"/>
                        <a:t>costruzione</a:t>
                      </a:r>
                      <a:endParaRPr lang="en-US" sz="1400" baseline="0"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err="1"/>
                        <a:t>Istruzioni</a:t>
                      </a:r>
                      <a:r>
                        <a:rPr lang="en-US" sz="1400" baseline="0" dirty="0"/>
                        <a:t> </a:t>
                      </a:r>
                      <a:r>
                        <a:rPr lang="en-US" sz="1400" baseline="0" dirty="0" err="1"/>
                        <a:t>su</a:t>
                      </a:r>
                      <a:r>
                        <a:rPr lang="en-US" sz="1400" baseline="0" dirty="0"/>
                        <a:t> LEGO CAD &amp; Robot Build</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err="1"/>
                        <a:t>Strategia</a:t>
                      </a:r>
                      <a:r>
                        <a:rPr lang="en-US" sz="1400" baseline="0" dirty="0"/>
                        <a:t> per </a:t>
                      </a:r>
                      <a:r>
                        <a:rPr lang="en-US" sz="1400" baseline="0" dirty="0" err="1"/>
                        <a:t>giochi</a:t>
                      </a:r>
                      <a:r>
                        <a:rPr lang="en-US" sz="1400" baseline="0" dirty="0"/>
                        <a:t> con robot</a:t>
                      </a:r>
                    </a:p>
                    <a:p>
                      <a:pPr marL="285750" indent="-285750">
                        <a:buFont typeface="Arial"/>
                        <a:buChar char="•"/>
                      </a:pPr>
                      <a:r>
                        <a:rPr lang="en-US" sz="1400" baseline="0" dirty="0" err="1"/>
                        <a:t>Foglio</a:t>
                      </a:r>
                      <a:r>
                        <a:rPr lang="en-US" sz="1400" baseline="0" dirty="0"/>
                        <a:t> di </a:t>
                      </a:r>
                      <a:r>
                        <a:rPr lang="en-US" sz="1400" baseline="0" dirty="0" err="1"/>
                        <a:t>pianificazione</a:t>
                      </a:r>
                      <a:r>
                        <a:rPr lang="en-US" sz="1400" baseline="0" dirty="0"/>
                        <a:t> </a:t>
                      </a:r>
                      <a:r>
                        <a:rPr lang="en-US" sz="1400" baseline="0" dirty="0" err="1"/>
                        <a:t>delle</a:t>
                      </a:r>
                      <a:r>
                        <a:rPr lang="en-US" sz="1400" baseline="0" dirty="0"/>
                        <a:t> </a:t>
                      </a:r>
                      <a:r>
                        <a:rPr lang="en-US" sz="1400" baseline="0" dirty="0" err="1"/>
                        <a:t>missioni</a:t>
                      </a:r>
                      <a:endParaRPr lang="en-US" sz="1400" baseline="0" dirty="0"/>
                    </a:p>
                    <a:p>
                      <a:pPr marL="285750" indent="-285750">
                        <a:buFont typeface="Arial"/>
                        <a:buChar char="•"/>
                      </a:pPr>
                      <a:r>
                        <a:rPr lang="en-US" sz="1400" baseline="0" dirty="0" err="1"/>
                        <a:t>Imparare</a:t>
                      </a:r>
                      <a:r>
                        <a:rPr lang="en-US" sz="1400" baseline="0" dirty="0"/>
                        <a:t> come </a:t>
                      </a:r>
                      <a:r>
                        <a:rPr lang="en-US" sz="1400" baseline="0" dirty="0" err="1"/>
                        <a:t>funziona</a:t>
                      </a:r>
                      <a:r>
                        <a:rPr lang="en-US" sz="1400" baseline="0" dirty="0"/>
                        <a:t> la FLL</a:t>
                      </a:r>
                      <a:endParaRPr lang="en-US" sz="1400" dirty="0"/>
                    </a:p>
                  </a:txBody>
                  <a:tcPr>
                    <a:solidFill>
                      <a:srgbClr val="FFFFFF"/>
                    </a:solidFill>
                  </a:tcPr>
                </a:tc>
                <a:extLst>
                  <a:ext uri="{0D108BD9-81ED-4DB2-BD59-A6C34878D82A}">
                    <a16:rowId xmlns:a16="http://schemas.microsoft.com/office/drawing/2014/main" val="10001"/>
                  </a:ext>
                </a:extLst>
              </a:tr>
            </a:tbl>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2630115729"/>
              </p:ext>
            </p:extLst>
          </p:nvPr>
        </p:nvGraphicFramePr>
        <p:xfrm>
          <a:off x="378639" y="3896544"/>
          <a:ext cx="5496984" cy="2133600"/>
        </p:xfrm>
        <a:graphic>
          <a:graphicData uri="http://schemas.openxmlformats.org/drawingml/2006/table">
            <a:tbl>
              <a:tblPr firstRow="1" bandRow="1">
                <a:tableStyleId>{69CF1AB2-1976-4502-BF36-3FF5EA218861}</a:tableStyleId>
              </a:tblPr>
              <a:tblGrid>
                <a:gridCol w="2748492">
                  <a:extLst>
                    <a:ext uri="{9D8B030D-6E8A-4147-A177-3AD203B41FA5}">
                      <a16:colId xmlns:a16="http://schemas.microsoft.com/office/drawing/2014/main" val="20000"/>
                    </a:ext>
                  </a:extLst>
                </a:gridCol>
                <a:gridCol w="2748492">
                  <a:extLst>
                    <a:ext uri="{9D8B030D-6E8A-4147-A177-3AD203B41FA5}">
                      <a16:colId xmlns:a16="http://schemas.microsoft.com/office/drawing/2014/main" val="20001"/>
                    </a:ext>
                  </a:extLst>
                </a:gridCol>
              </a:tblGrid>
              <a:tr h="275705">
                <a:tc>
                  <a:txBody>
                    <a:bodyPr/>
                    <a:lstStyle/>
                    <a:p>
                      <a:pPr algn="ctr"/>
                      <a:r>
                        <a:rPr lang="en-US" sz="1600" dirty="0" err="1"/>
                        <a:t>Piattaforma</a:t>
                      </a:r>
                      <a:r>
                        <a:rPr lang="en-US" sz="1600" dirty="0"/>
                        <a:t> EV3</a:t>
                      </a:r>
                      <a:endParaRPr lang="en-US" sz="1600" dirty="0">
                        <a:solidFill>
                          <a:schemeClr val="tx1"/>
                        </a:solidFill>
                      </a:endParaRPr>
                    </a:p>
                  </a:txBody>
                  <a:tcPr>
                    <a:solidFill>
                      <a:schemeClr val="bg2">
                        <a:lumMod val="60000"/>
                        <a:lumOff val="40000"/>
                      </a:schemeClr>
                    </a:solidFill>
                  </a:tcPr>
                </a:tc>
                <a:tc>
                  <a:txBody>
                    <a:bodyPr/>
                    <a:lstStyle/>
                    <a:p>
                      <a:pPr algn="ctr"/>
                      <a:r>
                        <a:rPr lang="en-US" sz="1600" dirty="0"/>
                        <a:t>Misc.</a:t>
                      </a:r>
                      <a:endParaRPr lang="en-US"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10000"/>
                  </a:ext>
                </a:extLst>
              </a:tr>
              <a:tr h="1776822">
                <a:tc>
                  <a:txBody>
                    <a:bodyPr/>
                    <a:lstStyle/>
                    <a:p>
                      <a:pPr marL="285750" indent="-285750">
                        <a:buFont typeface="Arial"/>
                        <a:buChar char="•"/>
                      </a:pPr>
                      <a:r>
                        <a:rPr lang="en-US" sz="1400" baseline="0" dirty="0"/>
                        <a:t>Edu vs. Home Edition Software</a:t>
                      </a:r>
                    </a:p>
                    <a:p>
                      <a:pPr marL="285750" indent="-285750">
                        <a:buFont typeface="Arial"/>
                        <a:buChar char="•"/>
                      </a:pPr>
                      <a:r>
                        <a:rPr lang="en-US" sz="1400" baseline="0" dirty="0" err="1"/>
                        <a:t>Compatibilità</a:t>
                      </a:r>
                      <a:r>
                        <a:rPr lang="en-US" sz="1400" baseline="0" dirty="0"/>
                        <a:t> </a:t>
                      </a:r>
                      <a:r>
                        <a:rPr lang="en-US" sz="1400" baseline="0" dirty="0" err="1"/>
                        <a:t>fra</a:t>
                      </a:r>
                      <a:r>
                        <a:rPr lang="en-US" sz="1400" baseline="0" dirty="0"/>
                        <a:t> EV3 e NXT</a:t>
                      </a:r>
                    </a:p>
                    <a:p>
                      <a:pPr marL="285750" indent="-285750">
                        <a:buFont typeface="Arial"/>
                        <a:buChar char="•"/>
                      </a:pPr>
                      <a:r>
                        <a:rPr lang="en-US" sz="1400" baseline="0" dirty="0" err="1"/>
                        <a:t>Aggiornare</a:t>
                      </a:r>
                      <a:r>
                        <a:rPr lang="en-US" sz="1400" baseline="0" dirty="0"/>
                        <a:t> Software/Firmware Home Ed</a:t>
                      </a:r>
                    </a:p>
                    <a:p>
                      <a:pPr marL="285750" indent="-285750">
                        <a:buFont typeface="Arial"/>
                        <a:buChar char="•"/>
                      </a:pPr>
                      <a:r>
                        <a:rPr lang="en-US" sz="1400" baseline="0" dirty="0" err="1"/>
                        <a:t>Aggiornare</a:t>
                      </a:r>
                      <a:r>
                        <a:rPr lang="en-US" sz="1400" baseline="0" dirty="0"/>
                        <a:t> Software/Firmware Edu Edition</a:t>
                      </a:r>
                    </a:p>
                  </a:txBody>
                  <a:tcPr>
                    <a:solidFill>
                      <a:srgbClr val="FFFFFF"/>
                    </a:solidFill>
                  </a:tcPr>
                </a:tc>
                <a:tc>
                  <a:txBody>
                    <a:bodyPr/>
                    <a:lstStyle/>
                    <a:p>
                      <a:pPr marL="285750" indent="-285750">
                        <a:buFont typeface="Arial" charset="0"/>
                        <a:buChar char="•"/>
                      </a:pPr>
                      <a:r>
                        <a:rPr lang="en-US" sz="1400" dirty="0"/>
                        <a:t>LEGO: I </a:t>
                      </a:r>
                      <a:r>
                        <a:rPr lang="en-US" sz="1400" dirty="0" err="1"/>
                        <a:t>sistemi</a:t>
                      </a:r>
                      <a:r>
                        <a:rPr lang="en-US" sz="1400" dirty="0"/>
                        <a:t> </a:t>
                      </a:r>
                      <a:r>
                        <a:rPr lang="en-US" sz="1400" dirty="0" err="1"/>
                        <a:t>organizzativi</a:t>
                      </a:r>
                      <a:endParaRPr lang="en-US" sz="1400" dirty="0"/>
                    </a:p>
                    <a:p>
                      <a:pPr marL="285750" indent="-285750">
                        <a:buFont typeface="Arial" charset="0"/>
                        <a:buChar char="•"/>
                      </a:pPr>
                      <a:r>
                        <a:rPr lang="en-US" sz="1400" dirty="0" err="1"/>
                        <a:t>Ruoli</a:t>
                      </a:r>
                      <a:r>
                        <a:rPr lang="en-US" sz="1400" baseline="0" dirty="0"/>
                        <a:t> e </a:t>
                      </a:r>
                      <a:r>
                        <a:rPr lang="en-US" sz="1400" baseline="0" dirty="0" err="1"/>
                        <a:t>Responsibilità</a:t>
                      </a:r>
                      <a:endParaRPr lang="en-US" sz="1400" baseline="0" dirty="0"/>
                    </a:p>
                    <a:p>
                      <a:pPr marL="285750" indent="-285750">
                        <a:buFont typeface="Arial" charset="0"/>
                        <a:buChar char="•"/>
                      </a:pPr>
                      <a:r>
                        <a:rPr lang="en-US" sz="1400" baseline="0" dirty="0" err="1"/>
                        <a:t>Lista</a:t>
                      </a:r>
                      <a:r>
                        <a:rPr lang="en-US" sz="1400" baseline="0" dirty="0"/>
                        <a:t> del </a:t>
                      </a:r>
                      <a:r>
                        <a:rPr lang="en-US" sz="1400" baseline="0" dirty="0" err="1"/>
                        <a:t>materiale</a:t>
                      </a:r>
                      <a:r>
                        <a:rPr lang="en-US" sz="1400" baseline="0" dirty="0"/>
                        <a:t> </a:t>
                      </a:r>
                      <a:r>
                        <a:rPr lang="en-US" sz="1400" baseline="0" dirty="0" err="1"/>
                        <a:t>occorrente</a:t>
                      </a:r>
                      <a:r>
                        <a:rPr lang="en-US" sz="1400" baseline="0" dirty="0"/>
                        <a:t> per un </a:t>
                      </a:r>
                      <a:r>
                        <a:rPr lang="en-US" sz="1400" baseline="0" dirty="0" err="1"/>
                        <a:t>torneo</a:t>
                      </a:r>
                      <a:endParaRPr lang="en-US" sz="1400" baseline="0" dirty="0"/>
                    </a:p>
                    <a:p>
                      <a:pPr marL="285750" indent="-285750">
                        <a:buFont typeface="Arial" charset="0"/>
                        <a:buChar char="•"/>
                      </a:pPr>
                      <a:r>
                        <a:rPr lang="en-US" sz="1400" baseline="0" dirty="0" err="1"/>
                        <a:t>Dieci</a:t>
                      </a:r>
                      <a:r>
                        <a:rPr lang="en-US" sz="1400" baseline="0" dirty="0"/>
                        <a:t> </a:t>
                      </a:r>
                      <a:r>
                        <a:rPr lang="en-US" sz="1400" baseline="0" dirty="0" err="1"/>
                        <a:t>idee</a:t>
                      </a:r>
                      <a:r>
                        <a:rPr lang="en-US" sz="1400" baseline="0" dirty="0"/>
                        <a:t> </a:t>
                      </a:r>
                      <a:r>
                        <a:rPr lang="en-US" sz="1400" baseline="0" dirty="0" err="1"/>
                        <a:t>fuori</a:t>
                      </a:r>
                      <a:r>
                        <a:rPr lang="en-US" sz="1400" baseline="0" dirty="0"/>
                        <a:t> </a:t>
                      </a:r>
                      <a:r>
                        <a:rPr lang="en-US" sz="1400" baseline="0" dirty="0" err="1"/>
                        <a:t>stagione</a:t>
                      </a:r>
                      <a:endParaRPr lang="en-US" sz="1400" baseline="0" dirty="0"/>
                    </a:p>
                    <a:p>
                      <a:pPr marL="285750" indent="-285750">
                        <a:buFont typeface="Arial" charset="0"/>
                        <a:buChar char="•"/>
                      </a:pPr>
                      <a:r>
                        <a:rPr lang="en-US" sz="1400" baseline="0" dirty="0"/>
                        <a:t>FLL: </a:t>
                      </a:r>
                      <a:r>
                        <a:rPr lang="en-US" sz="1400" baseline="0" dirty="0" err="1"/>
                        <a:t>Guida</a:t>
                      </a:r>
                      <a:r>
                        <a:rPr lang="en-US" sz="1400" baseline="0" dirty="0"/>
                        <a:t> di </a:t>
                      </a:r>
                      <a:r>
                        <a:rPr lang="en-US" sz="1400" baseline="0" dirty="0" err="1"/>
                        <a:t>partenza</a:t>
                      </a:r>
                      <a:endParaRPr lang="en-US" sz="1400" dirty="0"/>
                    </a:p>
                  </a:txBody>
                  <a:tcPr>
                    <a:solidFill>
                      <a:srgbClr val="FFFFFF"/>
                    </a:solid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852" y="3825423"/>
            <a:ext cx="2268416" cy="2921277"/>
          </a:xfrm>
          <a:prstGeom prst="rect">
            <a:avLst/>
          </a:prstGeom>
          <a:ln w="12700">
            <a:solidFill>
              <a:schemeClr val="tx1"/>
            </a:solidFill>
          </a:ln>
        </p:spPr>
      </p:pic>
      <p:sp>
        <p:nvSpPr>
          <p:cNvPr id="8" name="TextBox 7"/>
          <p:cNvSpPr txBox="1"/>
          <p:nvPr/>
        </p:nvSpPr>
        <p:spPr>
          <a:xfrm>
            <a:off x="378639" y="6041264"/>
            <a:ext cx="4044178" cy="369332"/>
          </a:xfrm>
          <a:prstGeom prst="rect">
            <a:avLst/>
          </a:prstGeom>
          <a:noFill/>
        </p:spPr>
        <p:txBody>
          <a:bodyPr wrap="square" rtlCol="0">
            <a:spAutoFit/>
          </a:bodyPr>
          <a:lstStyle/>
          <a:p>
            <a:r>
              <a:rPr lang="en-US" dirty="0"/>
              <a:t>http://ev3lessons.com/</a:t>
            </a:r>
            <a:r>
              <a:rPr lang="en-US" dirty="0" err="1"/>
              <a:t>guides.html</a:t>
            </a:r>
            <a:endParaRPr lang="en-US" dirty="0"/>
          </a:p>
        </p:txBody>
      </p:sp>
    </p:spTree>
    <p:extLst>
      <p:ext uri="{BB962C8B-B14F-4D97-AF65-F5344CB8AC3E}">
        <p14:creationId xmlns:p14="http://schemas.microsoft.com/office/powerpoint/2010/main" val="14423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SFIDE DI </a:t>
            </a:r>
            <a:r>
              <a:rPr lang="en-US" dirty="0" err="1"/>
              <a:t>ABILITà</a:t>
            </a:r>
            <a:endParaRPr lang="en-US" dirty="0"/>
          </a:p>
        </p:txBody>
      </p:sp>
      <p:sp>
        <p:nvSpPr>
          <p:cNvPr id="4" name="Footer Placeholder 3"/>
          <p:cNvSpPr>
            <a:spLocks noGrp="1"/>
          </p:cNvSpPr>
          <p:nvPr>
            <p:ph type="ftr" sz="quarter" idx="11"/>
          </p:nvPr>
        </p:nvSpPr>
        <p:spPr>
          <a:xfrm>
            <a:off x="457199" y="6527409"/>
            <a:ext cx="4149971" cy="249311"/>
          </a:xfrm>
        </p:spPr>
        <p:txBody>
          <a:bodyPr/>
          <a:lstStyle/>
          <a:p>
            <a:r>
              <a:rPr lang="en-US" dirty="0"/>
              <a:t>Copyright © EV3Lessons.com 2016 (Last edit: 07/04/2016)</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3" y="926262"/>
            <a:ext cx="8049252" cy="4429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51693" y="5555214"/>
            <a:ext cx="4255478" cy="369332"/>
          </a:xfrm>
          <a:prstGeom prst="rect">
            <a:avLst/>
          </a:prstGeom>
          <a:noFill/>
        </p:spPr>
        <p:txBody>
          <a:bodyPr wrap="square" rtlCol="0">
            <a:spAutoFit/>
          </a:bodyPr>
          <a:lstStyle/>
          <a:p>
            <a:r>
              <a:rPr lang="en-US" dirty="0"/>
              <a:t>http://ev3lessons.com/</a:t>
            </a:r>
            <a:r>
              <a:rPr lang="en-US" dirty="0" err="1"/>
              <a:t>challenges.html</a:t>
            </a:r>
            <a:endParaRPr lang="en-US" dirty="0"/>
          </a:p>
        </p:txBody>
      </p:sp>
    </p:spTree>
    <p:extLst>
      <p:ext uri="{BB962C8B-B14F-4D97-AF65-F5344CB8AC3E}">
        <p14:creationId xmlns:p14="http://schemas.microsoft.com/office/powerpoint/2010/main" val="177095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RisorSe</a:t>
            </a:r>
            <a:r>
              <a:rPr lang="en-US" dirty="0"/>
              <a:t>: </a:t>
            </a:r>
            <a:r>
              <a:rPr lang="en-US" dirty="0" err="1"/>
              <a:t>l’angolo</a:t>
            </a:r>
            <a:r>
              <a:rPr lang="en-US" dirty="0"/>
              <a:t> del coach</a:t>
            </a:r>
          </a:p>
        </p:txBody>
      </p:sp>
      <p:sp>
        <p:nvSpPr>
          <p:cNvPr id="4" name="Footer Placeholder 3"/>
          <p:cNvSpPr>
            <a:spLocks noGrp="1"/>
          </p:cNvSpPr>
          <p:nvPr>
            <p:ph type="ftr" sz="quarter" idx="11"/>
          </p:nvPr>
        </p:nvSpPr>
        <p:spPr>
          <a:xfrm>
            <a:off x="457200" y="6492875"/>
            <a:ext cx="3917852" cy="283845"/>
          </a:xfrm>
        </p:spPr>
        <p:txBody>
          <a:bodyPr/>
          <a:lstStyle/>
          <a:p>
            <a:r>
              <a:rPr lang="en-US"/>
              <a:t>Copyright © EV3Lessons.com 2016 (Last edit: 07/04/2016)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60343">
            <a:off x="542083" y="1571932"/>
            <a:ext cx="4688116" cy="291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7285">
            <a:off x="4393935" y="1346710"/>
            <a:ext cx="3899387" cy="3328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142" y="2799446"/>
            <a:ext cx="3879486" cy="3420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6878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6580</TotalTime>
  <Words>1107</Words>
  <Application>Microsoft Macintosh PowerPoint</Application>
  <PresentationFormat>On-screen Show (4:3)</PresentationFormat>
  <Paragraphs>158</Paragraphs>
  <Slides>12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Black</vt:lpstr>
      <vt:lpstr>Calibri</vt:lpstr>
      <vt:lpstr>Calibri Light</vt:lpstr>
      <vt:lpstr>Helvetica Neue</vt:lpstr>
      <vt:lpstr>Essential</vt:lpstr>
      <vt:lpstr>Custom Design</vt:lpstr>
      <vt:lpstr>Lezioni per principianti</vt:lpstr>
      <vt:lpstr>PANORAMICA DEL SITO</vt:lpstr>
      <vt:lpstr>DESCRIZIONE DELLE LEZIONI</vt:lpstr>
      <vt:lpstr>ELENCO</vt:lpstr>
      <vt:lpstr>LEZIONI BONUS</vt:lpstr>
      <vt:lpstr>STRUTTURA DELLE LEZIONI</vt:lpstr>
      <vt:lpstr>GUIDA RAPIDA</vt:lpstr>
      <vt:lpstr>SFIDE DI ABILITà</vt:lpstr>
      <vt:lpstr>RisorSe: l’angolo del coach</vt:lpstr>
      <vt:lpstr>RISORSE: ATTIVITà PER I CORE VALUES</vt:lpstr>
      <vt:lpstr>risorse: strumenti di pianificazione e calcolo</vt:lpstr>
      <vt:lpstr>CREDITS</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GIUCO</dc:creator>
  <cp:lastModifiedBy>Sanjay Seshan</cp:lastModifiedBy>
  <cp:revision>52</cp:revision>
  <dcterms:created xsi:type="dcterms:W3CDTF">2014-08-07T02:19:13Z</dcterms:created>
  <dcterms:modified xsi:type="dcterms:W3CDTF">2018-04-07T14:36:20Z</dcterms:modified>
</cp:coreProperties>
</file>