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2" r:id="rId1"/>
  </p:sldMasterIdLst>
  <p:notesMasterIdLst>
    <p:notesMasterId r:id="rId14"/>
  </p:notesMasterIdLst>
  <p:handoutMasterIdLst>
    <p:handoutMasterId r:id="rId15"/>
  </p:handoutMasterIdLst>
  <p:sldIdLst>
    <p:sldId id="258" r:id="rId2"/>
    <p:sldId id="271" r:id="rId3"/>
    <p:sldId id="282" r:id="rId4"/>
    <p:sldId id="265" r:id="rId5"/>
    <p:sldId id="283" r:id="rId6"/>
    <p:sldId id="272" r:id="rId7"/>
    <p:sldId id="276" r:id="rId8"/>
    <p:sldId id="267" r:id="rId9"/>
    <p:sldId id="284" r:id="rId10"/>
    <p:sldId id="278" r:id="rId11"/>
    <p:sldId id="277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8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6" autoAdjust="0"/>
    <p:restoredTop sz="94613"/>
  </p:normalViewPr>
  <p:slideViewPr>
    <p:cSldViewPr snapToGrid="0" snapToObjects="1">
      <p:cViewPr>
        <p:scale>
          <a:sx n="80" d="100"/>
          <a:sy n="80" d="100"/>
        </p:scale>
        <p:origin x="114" y="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4B44E-40A3-0E46-B16A-9BF1250A248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F1604-CF25-2840-A4A3-96CDE36049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5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AD16C-2DB4-6642-BAD4-9ED973A087A0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BF589-3978-3C45-966B-D7B7A71F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41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9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F589-3978-3C45-966B-D7B7A71F2A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6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3178-511C-EE4E-825E-7F7CE334927A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-1"/>
            <a:ext cx="9144000" cy="192024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0" y="1920240"/>
            <a:ext cx="9144000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855890"/>
            <a:ext cx="8229600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ctr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075497"/>
            <a:ext cx="8229600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Clik</a:t>
            </a:r>
            <a:r>
              <a:rPr lang="en-US" dirty="0"/>
              <a:t>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29321" y="365291"/>
            <a:ext cx="5046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ПРОДВИНУТЫЙ УРОВЕНЬ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5" name="Picture 14" descr="EV3Lessons.co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17" y="473502"/>
            <a:ext cx="2940317" cy="1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7200" y="4012165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84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5E37C-F917-134F-8126-45D0538543CE}" type="datetime1">
              <a:rPr lang="en-US" smtClean="0"/>
              <a:t>6/19/2019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71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9E68-73C3-624E-B301-B1F7B30559F0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0" y="5075171"/>
            <a:ext cx="9143999" cy="17828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4937760"/>
            <a:ext cx="9144000" cy="137411"/>
            <a:chOff x="284163" y="1577847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A190-2D3F-0C48-9AD8-8363976102F5}" type="datetime1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7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8" name="Rectangle 1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27710-7C93-524D-9E99-5F98137C7F14}" type="datetime1">
              <a:rPr lang="en-US" smtClean="0"/>
              <a:t>6/19/2019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4163" y="1577847"/>
            <a:ext cx="1600200" cy="13741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1885174" y="1577847"/>
            <a:ext cx="2743200" cy="1374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626864" y="1577847"/>
            <a:ext cx="4233672" cy="1374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1957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21" name="Rectangle 20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CDF1-1D32-774F-9ACF-C98DAAB2CB38}" type="datetime1">
              <a:rPr lang="en-US" smtClean="0"/>
              <a:t>6/19/2019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7" name="Rectangle 16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EEE9-3BD3-EE4C-8F00-75AE34E51946}" type="datetime1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3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188720"/>
            <a:ext cx="9144000" cy="137411"/>
            <a:chOff x="284163" y="1577847"/>
            <a:chExt cx="8576373" cy="137411"/>
          </a:xfrm>
        </p:grpSpPr>
        <p:sp>
          <p:nvSpPr>
            <p:cNvPr id="14" name="Rectangle 13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EE44-301E-3549-98E6-3F666A7B92B3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23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 rot="5400000">
            <a:off x="5257800" y="2965449"/>
            <a:ext cx="6858000" cy="914400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9924" y="6437032"/>
            <a:ext cx="2133600" cy="365125"/>
          </a:xfrm>
        </p:spPr>
        <p:txBody>
          <a:bodyPr/>
          <a:lstStyle/>
          <a:p>
            <a:fld id="{1CCE3F02-D3CE-D643-9730-87282A2FF8EE}" type="datetime1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7031" y="6439714"/>
            <a:ext cx="630621" cy="359760"/>
          </a:xfrm>
        </p:spPr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5400000">
            <a:off x="4753323" y="3358675"/>
            <a:ext cx="6861177" cy="137475"/>
            <a:chOff x="284163" y="1577847"/>
            <a:chExt cx="8576373" cy="137411"/>
          </a:xfrm>
        </p:grpSpPr>
        <p:sp>
          <p:nvSpPr>
            <p:cNvPr id="13" name="Rectangle 12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477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D7CC-A425-AC46-BB5E-82A8B1092901}" type="datetime1">
              <a:rPr lang="en-US" smtClean="0"/>
              <a:t>6/19/2019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9698" y="1554163"/>
            <a:ext cx="8737927" cy="4741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795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163" y="1818870"/>
            <a:ext cx="8574087" cy="430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84041" y="6434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D4BC668-99F8-5143-B0C9-62E7654AF7EC}" type="datetime1">
              <a:rPr lang="en-US" smtClean="0"/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©2016 EV3Lessons.com, Last edit 06/19/2016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887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7915" y="6439714"/>
            <a:ext cx="630621" cy="3597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71" r:id="rId10"/>
  </p:sldLayoutIdLst>
  <p:hf sldNum="0" hdr="0" dt="0"/>
  <p:txStyles>
    <p:titleStyle>
      <a:lvl1pPr marL="231775" indent="3175" algn="l" defTabSz="914400" rtl="0" eaLnBrk="1" latinLnBrk="0" hangingPunct="1">
        <a:spcBef>
          <a:spcPct val="0"/>
        </a:spcBef>
        <a:buNone/>
        <a:tabLst/>
        <a:defRPr sz="4200" kern="1200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creativecommons.org/licenses/by-nc-sa/4.0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Выравнивание по линии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Sanjay and Arvind </a:t>
            </a:r>
            <a:r>
              <a:rPr lang="en-US" dirty="0" err="1"/>
              <a:t>Seshan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17619" r="3095" b="25000"/>
          <a:stretch/>
        </p:blipFill>
        <p:spPr>
          <a:xfrm>
            <a:off x="3459013" y="4560129"/>
            <a:ext cx="2225974" cy="13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21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30950"/>
            <a:ext cx="8574087" cy="4202577"/>
          </a:xfrm>
        </p:spPr>
        <p:txBody>
          <a:bodyPr>
            <a:normAutofit/>
          </a:bodyPr>
          <a:lstStyle/>
          <a:p>
            <a:r>
              <a:rPr lang="ru-RU" dirty="0"/>
              <a:t>Что вы заметили в решении, которое мы показали?</a:t>
            </a:r>
            <a:endParaRPr lang="en-US" dirty="0"/>
          </a:p>
          <a:p>
            <a:pPr lvl="1"/>
            <a:r>
              <a:rPr lang="ru-RU" dirty="0"/>
              <a:t>Робот недостаточно «ровно» выравнивается</a:t>
            </a:r>
            <a:r>
              <a:rPr lang="en-US" dirty="0"/>
              <a:t>.  </a:t>
            </a:r>
          </a:p>
          <a:p>
            <a:pPr lvl="1"/>
            <a:r>
              <a:rPr lang="ru-RU" dirty="0"/>
              <a:t>Оба датчика на линии, но робот останавливается под углом</a:t>
            </a:r>
            <a:r>
              <a:rPr lang="en-US" dirty="0"/>
              <a:t>.</a:t>
            </a:r>
          </a:p>
          <a:p>
            <a:r>
              <a:rPr lang="ru-RU" dirty="0">
                <a:solidFill>
                  <a:srgbClr val="FF0000"/>
                </a:solidFill>
              </a:rPr>
              <a:t>Испытание продолжается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ru-RU" dirty="0">
                <a:solidFill>
                  <a:srgbClr val="FF0000"/>
                </a:solidFill>
              </a:rPr>
              <a:t>подумай, как вы можете улучшить этот код так, чтобы робот останавливался ровнее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Улучшаем код выравнивания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4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 получите результаты получше, если</a:t>
            </a:r>
            <a:endParaRPr lang="en-US" dirty="0"/>
          </a:p>
          <a:p>
            <a:pPr lvl="1"/>
            <a:r>
              <a:rPr lang="en-US" dirty="0"/>
              <a:t>….</a:t>
            </a:r>
            <a:r>
              <a:rPr lang="ru-RU" dirty="0"/>
              <a:t>датчик цвета будет находится в 4-12мм от земли</a:t>
            </a:r>
            <a:r>
              <a:rPr lang="en-US" dirty="0"/>
              <a:t> (</a:t>
            </a:r>
            <a:r>
              <a:rPr lang="ru-RU" dirty="0"/>
              <a:t>смотрите урок «расположение датчика цвета» в уроках по сборке робота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….</a:t>
            </a:r>
            <a:r>
              <a:rPr lang="ru-RU" dirty="0"/>
              <a:t>к линии подъезжать не сильно криво</a:t>
            </a:r>
            <a:r>
              <a:rPr lang="en-US" dirty="0"/>
              <a:t>if you don’t come at the line at steep angles</a:t>
            </a:r>
          </a:p>
          <a:p>
            <a:pPr lvl="1"/>
            <a:r>
              <a:rPr lang="en-US" dirty="0"/>
              <a:t>….</a:t>
            </a:r>
            <a:r>
              <a:rPr lang="ru-RU" dirty="0"/>
              <a:t>установить датчики цвета подальше друг от друга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Советы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7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Этот урок создан </a:t>
            </a:r>
            <a:r>
              <a:rPr lang="en-US" dirty="0"/>
              <a:t>Sanjay </a:t>
            </a:r>
            <a:r>
              <a:rPr lang="en-US" dirty="0" err="1"/>
              <a:t>Seshan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/>
              <a:t>Arvind </a:t>
            </a:r>
            <a:r>
              <a:rPr lang="en-US" dirty="0" err="1"/>
              <a:t>Seshan</a:t>
            </a:r>
            <a:endParaRPr lang="en-US" dirty="0"/>
          </a:p>
          <a:p>
            <a:r>
              <a:rPr lang="ru-RU" dirty="0"/>
              <a:t>Больше уроков доступно на сайте  </a:t>
            </a:r>
            <a:r>
              <a:rPr lang="en-US" dirty="0"/>
              <a:t>mindlesson.ru </a:t>
            </a:r>
            <a:r>
              <a:rPr lang="ru-RU" dirty="0"/>
              <a:t>и </a:t>
            </a:r>
            <a:r>
              <a:rPr lang="en-US" dirty="0"/>
              <a:t>ev3lessons.com</a:t>
            </a:r>
            <a:endParaRPr lang="ru-RU" dirty="0"/>
          </a:p>
          <a:p>
            <a:r>
              <a:rPr lang="ru-RU" dirty="0"/>
              <a:t>Перевод осуществил: Абай Владимир</a:t>
            </a:r>
            <a:r>
              <a:rPr lang="en-US" dirty="0"/>
              <a:t>, abayvladimir@hotmail.com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Благодарность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199" y="5391957"/>
            <a:ext cx="7913347" cy="9233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</a:rPr>
              <a:t>                         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This work is licensed under a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Creative Commons Attribution-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NonCommercial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-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ShareAlike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374B7"/>
                </a:solidFill>
                <a:effectLst/>
                <a:latin typeface="Helvetica Neue"/>
                <a:hlinkClick r:id="rId2"/>
              </a:rPr>
              <a:t> 4.0 International License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4374B7"/>
              </a:solidFill>
              <a:effectLst/>
              <a:latin typeface="Helvetica Neue"/>
            </a:endParaRPr>
          </a:p>
        </p:txBody>
      </p:sp>
      <p:pic>
        <p:nvPicPr>
          <p:cNvPr id="6" name="Picture 2" descr="Creative Commons Licens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2487" y="4160675"/>
            <a:ext cx="2161449" cy="761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9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Научимся выравнивать робота по линии</a:t>
            </a:r>
            <a:endParaRPr lang="en-US" dirty="0"/>
          </a:p>
          <a:p>
            <a:r>
              <a:rPr lang="ru-RU" dirty="0"/>
              <a:t>Узнаем как выравнивание поможет роботу ориентироваться</a:t>
            </a:r>
            <a:endParaRPr lang="en-US" dirty="0"/>
          </a:p>
          <a:p>
            <a:r>
              <a:rPr lang="ru-RU" dirty="0"/>
              <a:t>Изучим как улучшить код для выравнивания</a:t>
            </a:r>
            <a:endParaRPr lang="en-US" dirty="0"/>
          </a:p>
          <a:p>
            <a:r>
              <a:rPr lang="ru-RU" dirty="0"/>
              <a:t>Попрактикуемся в создании Моего блока</a:t>
            </a:r>
            <a:endParaRPr lang="en-US" dirty="0"/>
          </a:p>
          <a:p>
            <a:endParaRPr lang="en-US" dirty="0"/>
          </a:p>
          <a:p>
            <a:r>
              <a:rPr lang="ru-RU" dirty="0" err="1"/>
              <a:t>Пререквизиты</a:t>
            </a:r>
            <a:r>
              <a:rPr lang="en-US" dirty="0"/>
              <a:t>: </a:t>
            </a:r>
            <a:r>
              <a:rPr lang="ru-RU" dirty="0"/>
              <a:t>Собственные блоки с входами и выходами</a:t>
            </a:r>
            <a:r>
              <a:rPr lang="en-US" dirty="0"/>
              <a:t>, </a:t>
            </a:r>
            <a:r>
              <a:rPr lang="ru-RU" dirty="0"/>
              <a:t>Шины данных</a:t>
            </a:r>
            <a:r>
              <a:rPr lang="en-US" dirty="0"/>
              <a:t>, </a:t>
            </a:r>
            <a:r>
              <a:rPr lang="ru-RU" dirty="0"/>
              <a:t>Знакомство с параллельными потоками</a:t>
            </a:r>
            <a:r>
              <a:rPr lang="en-US" dirty="0"/>
              <a:t>, </a:t>
            </a:r>
            <a:r>
              <a:rPr lang="ru-RU" dirty="0"/>
              <a:t>Синхронизация потоков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©2016 EV3Lessons.com, Last edit 06/19/2016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этом занятии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719" y="1580056"/>
            <a:ext cx="8574087" cy="3992563"/>
          </a:xfrm>
        </p:spPr>
        <p:txBody>
          <a:bodyPr/>
          <a:lstStyle/>
          <a:p>
            <a:r>
              <a:rPr lang="ru-RU" dirty="0"/>
              <a:t>Рулевое управление позволяет управлять двумя моторами одновременно</a:t>
            </a:r>
            <a:endParaRPr lang="en-US" dirty="0"/>
          </a:p>
          <a:p>
            <a:r>
              <a:rPr lang="ru-RU" dirty="0"/>
              <a:t>Что если вы хотите включить один мотор, а другой выключить</a:t>
            </a:r>
            <a:r>
              <a:rPr lang="en-US" dirty="0"/>
              <a:t>?</a:t>
            </a:r>
          </a:p>
          <a:p>
            <a:pPr lvl="1"/>
            <a:r>
              <a:rPr lang="ru-RU" dirty="0"/>
              <a:t>Используйте блок большого мотора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Обзор</a:t>
            </a:r>
            <a:r>
              <a:rPr lang="en-US" dirty="0"/>
              <a:t>: </a:t>
            </a:r>
            <a:r>
              <a:rPr lang="ru-RU" dirty="0"/>
              <a:t>Движение мотора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8" y="3987262"/>
            <a:ext cx="3739256" cy="1755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954" y="4009659"/>
            <a:ext cx="4924327" cy="15542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828" y="5408038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Блок большого мотора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73578" y="5442438"/>
            <a:ext cx="346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Блок большого мотора в режиме включения / выключения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57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 rot="16200000">
            <a:off x="5520728" y="3385073"/>
            <a:ext cx="4339874" cy="1277355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95000"/>
                  <a:shade val="70000"/>
                  <a:satMod val="150000"/>
                  <a:alpha val="0"/>
                </a:schemeClr>
              </a:gs>
              <a:gs pos="100000">
                <a:schemeClr val="accent3">
                  <a:tint val="100000"/>
                  <a:shade val="100000"/>
                  <a:satMod val="1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18870"/>
            <a:ext cx="6263937" cy="430729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Выравнивание по линии помогает роботу ориентироваться</a:t>
            </a:r>
            <a:endParaRPr lang="en-US" dirty="0"/>
          </a:p>
          <a:p>
            <a:pPr lvl="1"/>
            <a:r>
              <a:rPr lang="ru-RU" dirty="0"/>
              <a:t>Робот отклоняется по мере движения или поворота (ошибки накапливаются)</a:t>
            </a:r>
            <a:endParaRPr lang="en-US" dirty="0"/>
          </a:p>
          <a:p>
            <a:pPr lvl="1"/>
            <a:r>
              <a:rPr lang="ru-RU" dirty="0"/>
              <a:t>Выравнивание по линии поможет направить робота</a:t>
            </a:r>
            <a:r>
              <a:rPr lang="en-US" dirty="0"/>
              <a:t>.</a:t>
            </a:r>
          </a:p>
          <a:p>
            <a:pPr lvl="1"/>
            <a:r>
              <a:rPr lang="ru-RU" dirty="0"/>
              <a:t>Выравнивание по линии полезно при езде на длинное расстояние</a:t>
            </a:r>
            <a:endParaRPr lang="en-US" dirty="0"/>
          </a:p>
          <a:p>
            <a:r>
              <a:rPr lang="ru-RU" dirty="0"/>
              <a:t>Например</a:t>
            </a:r>
            <a:r>
              <a:rPr lang="en-US" dirty="0"/>
              <a:t>: </a:t>
            </a:r>
            <a:r>
              <a:rPr lang="ru-RU" dirty="0"/>
              <a:t>Ваш робот должен доставить объект только в маленькую область «конец».</a:t>
            </a:r>
            <a:r>
              <a:rPr lang="en-US" dirty="0"/>
              <a:t>  </a:t>
            </a:r>
            <a:r>
              <a:rPr lang="ru-RU" dirty="0"/>
              <a:t>Расстояние между стартом и концом составляет 80 см</a:t>
            </a:r>
            <a:endParaRPr lang="en-US" dirty="0"/>
          </a:p>
          <a:p>
            <a:pPr lvl="1"/>
            <a:r>
              <a:rPr lang="ru-RU" dirty="0"/>
              <a:t>Как вы думаете, может ли ваш робот проехать 80 см прямо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©2016 EV3Lessons.com, Last edit 06/19/2016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Зачем выравниваться по линии</a:t>
            </a:r>
            <a:r>
              <a:rPr lang="en-US" dirty="0"/>
              <a:t>?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16200000" flipV="1">
            <a:off x="7673080" y="4274572"/>
            <a:ext cx="0" cy="720841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76059" y="1936346"/>
            <a:ext cx="623583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n>
                  <a:solidFill>
                    <a:schemeClr val="tx1"/>
                  </a:solidFill>
                </a:ln>
              </a:rPr>
              <a:t>Конец</a:t>
            </a:r>
            <a:endParaRPr lang="en-US" sz="11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27429" y="5703555"/>
            <a:ext cx="72084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Старт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8534782" y="1800522"/>
            <a:ext cx="34322" cy="4423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580545" y="3350306"/>
            <a:ext cx="453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80см</a:t>
            </a:r>
            <a:endParaRPr lang="en-US" sz="1600" dirty="0"/>
          </a:p>
        </p:txBody>
      </p:sp>
      <p:cxnSp>
        <p:nvCxnSpPr>
          <p:cNvPr id="29" name="Straight Connector 28"/>
          <p:cNvCxnSpPr/>
          <p:nvPr/>
        </p:nvCxnSpPr>
        <p:spPr>
          <a:xfrm rot="16200000" flipV="1">
            <a:off x="7673079" y="2893755"/>
            <a:ext cx="0" cy="720841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15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04" y="1601796"/>
            <a:ext cx="8615275" cy="1241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</a:rPr>
              <a:t>Испытание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ru-RU" sz="2800" dirty="0" err="1">
                <a:solidFill>
                  <a:schemeClr val="tx1"/>
                </a:solidFill>
              </a:rPr>
              <a:t>Выровните</a:t>
            </a:r>
            <a:r>
              <a:rPr lang="ru-RU" sz="2800" dirty="0">
                <a:solidFill>
                  <a:schemeClr val="tx1"/>
                </a:solidFill>
              </a:rPr>
              <a:t> робота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Выравнивание за 3 простых </a:t>
            </a:r>
            <a:r>
              <a:rPr lang="ru-RU" dirty="0" err="1"/>
              <a:t>шаа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612963" y="2327286"/>
            <a:ext cx="0" cy="238794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 rot="1316347">
            <a:off x="6759516" y="3807930"/>
            <a:ext cx="852690" cy="830295"/>
            <a:chOff x="2063460" y="4684005"/>
            <a:chExt cx="852690" cy="830295"/>
          </a:xfrm>
        </p:grpSpPr>
        <p:sp>
          <p:nvSpPr>
            <p:cNvPr id="17" name="Rounded Rectangle 16"/>
            <p:cNvSpPr/>
            <p:nvPr/>
          </p:nvSpPr>
          <p:spPr>
            <a:xfrm>
              <a:off x="2063460" y="4805732"/>
              <a:ext cx="852690" cy="616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310699" y="4684005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310699" y="5330856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085043" y="485440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079176" y="520902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 rot="1316347">
            <a:off x="5594596" y="3276699"/>
            <a:ext cx="852690" cy="830295"/>
            <a:chOff x="2063460" y="4684005"/>
            <a:chExt cx="852690" cy="830295"/>
          </a:xfrm>
        </p:grpSpPr>
        <p:sp>
          <p:nvSpPr>
            <p:cNvPr id="23" name="Rounded Rectangle 22"/>
            <p:cNvSpPr/>
            <p:nvPr/>
          </p:nvSpPr>
          <p:spPr>
            <a:xfrm>
              <a:off x="2063460" y="4805732"/>
              <a:ext cx="852690" cy="616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310699" y="4684005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310699" y="5330856"/>
              <a:ext cx="465666" cy="18344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085043" y="485440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079176" y="5209021"/>
              <a:ext cx="132679" cy="1326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21804" y="2218768"/>
            <a:ext cx="48435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Шаг</a:t>
            </a:r>
            <a:r>
              <a:rPr lang="en-US" sz="2000" dirty="0"/>
              <a:t> 1: </a:t>
            </a:r>
            <a:r>
              <a:rPr lang="ru-RU" sz="2000" dirty="0"/>
              <a:t>Запустите оба мотора</a:t>
            </a:r>
            <a:endParaRPr lang="en-US" sz="2000" dirty="0"/>
          </a:p>
          <a:p>
            <a:endParaRPr lang="en-US" sz="2000" dirty="0"/>
          </a:p>
          <a:p>
            <a:r>
              <a:rPr lang="ru-RU" sz="2000" dirty="0"/>
              <a:t>Шаг</a:t>
            </a:r>
            <a:r>
              <a:rPr lang="en-US" sz="2000" dirty="0"/>
              <a:t> 2: </a:t>
            </a:r>
            <a:r>
              <a:rPr lang="ru-RU" sz="2000" dirty="0"/>
              <a:t>Остановите один мотор, когда соответствующий датчик цвета увидит линию</a:t>
            </a:r>
            <a:endParaRPr lang="en-US" sz="2000" dirty="0"/>
          </a:p>
          <a:p>
            <a:endParaRPr lang="en-US" sz="2000" dirty="0"/>
          </a:p>
          <a:p>
            <a:r>
              <a:rPr lang="ru-RU" sz="2000" dirty="0"/>
              <a:t>Шаг </a:t>
            </a:r>
            <a:r>
              <a:rPr lang="en-US" sz="2000" dirty="0"/>
              <a:t>3: </a:t>
            </a:r>
            <a:r>
              <a:rPr lang="ru-RU" sz="2000" dirty="0"/>
              <a:t>Остановите движение второго мотора, когда датчик на его стороне увидит линию</a:t>
            </a: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r>
              <a:rPr lang="ru-RU" sz="2000" dirty="0"/>
              <a:t>Подсказки</a:t>
            </a:r>
            <a:r>
              <a:rPr lang="en-US" sz="2000" dirty="0"/>
              <a:t>: </a:t>
            </a:r>
            <a:r>
              <a:rPr lang="ru-RU" sz="2000" dirty="0"/>
              <a:t>Используйте блок большого мотора</a:t>
            </a:r>
            <a:r>
              <a:rPr lang="en-US" sz="2000" dirty="0"/>
              <a:t>, </a:t>
            </a:r>
            <a:r>
              <a:rPr lang="ru-RU" sz="2000" dirty="0"/>
              <a:t>параллельные потоки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722071" y="5637007"/>
            <a:ext cx="272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ru-RU" dirty="0"/>
              <a:t>анимация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812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12604 -0.07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 это должно выглядеть</a:t>
            </a:r>
            <a:endParaRPr lang="en-US" dirty="0"/>
          </a:p>
        </p:txBody>
      </p:sp>
      <p:pic>
        <p:nvPicPr>
          <p:cNvPr id="7" name="20151103_1026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451" b="4053"/>
          <a:stretch/>
        </p:blipFill>
        <p:spPr>
          <a:xfrm>
            <a:off x="1148279" y="1906061"/>
            <a:ext cx="6845854" cy="390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Пояснение к решению</a:t>
            </a:r>
            <a:r>
              <a:rPr lang="en-US" dirty="0"/>
              <a:t>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4163" y="1907235"/>
            <a:ext cx="8433669" cy="3007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Наше решение использует 2 датчика цвета</a:t>
            </a:r>
            <a:r>
              <a:rPr lang="en-US" dirty="0"/>
              <a:t> (</a:t>
            </a:r>
            <a:r>
              <a:rPr lang="ru-RU" dirty="0"/>
              <a:t>подключенные к 1 и 4 порту</a:t>
            </a:r>
            <a:r>
              <a:rPr lang="en-US" dirty="0"/>
              <a:t>)</a:t>
            </a:r>
          </a:p>
          <a:p>
            <a:r>
              <a:rPr lang="ru-RU" dirty="0"/>
              <a:t>Наше решение предполагает, что датчик цвета на 1 порту соответствует мотору В, а 4 порт – мотор С</a:t>
            </a:r>
            <a:r>
              <a:rPr lang="en-US" dirty="0"/>
              <a:t>.</a:t>
            </a:r>
          </a:p>
          <a:p>
            <a:r>
              <a:rPr lang="ru-RU" dirty="0"/>
              <a:t>Вам необходимо подстроить их под свою сборку</a:t>
            </a:r>
            <a:endParaRPr lang="en-US" dirty="0"/>
          </a:p>
          <a:p>
            <a:r>
              <a:rPr lang="ru-RU" dirty="0"/>
              <a:t>Ваши датчики цвета не должны быть расположены близко друг к другу </a:t>
            </a:r>
            <a:r>
              <a:rPr lang="en-US" dirty="0"/>
              <a:t>(</a:t>
            </a:r>
            <a:r>
              <a:rPr lang="ru-RU" dirty="0"/>
              <a:t>Обратите внимание на красные квадратики на картинке снизу</a:t>
            </a:r>
            <a:r>
              <a:rPr lang="en-US" dirty="0"/>
              <a:t>. </a:t>
            </a:r>
            <a:r>
              <a:rPr lang="ru-RU" dirty="0"/>
              <a:t>Это датчики цвета</a:t>
            </a:r>
            <a:r>
              <a:rPr lang="en-US" dirty="0"/>
              <a:t>.)</a:t>
            </a:r>
          </a:p>
          <a:p>
            <a:endParaRPr lang="en-US" sz="1600" dirty="0"/>
          </a:p>
        </p:txBody>
      </p:sp>
      <p:sp>
        <p:nvSpPr>
          <p:cNvPr id="8" name="Rounded Rectangle 7"/>
          <p:cNvSpPr/>
          <p:nvPr/>
        </p:nvSpPr>
        <p:spPr>
          <a:xfrm>
            <a:off x="4385800" y="5406938"/>
            <a:ext cx="852690" cy="61684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89991" y="5315216"/>
            <a:ext cx="465666" cy="18344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96709" y="5480283"/>
            <a:ext cx="135117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00480" y="5856948"/>
            <a:ext cx="135117" cy="135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39787" y="5932062"/>
            <a:ext cx="465666" cy="18344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Базовое решение</a:t>
            </a:r>
            <a:r>
              <a:rPr lang="en-US" dirty="0"/>
              <a:t>: </a:t>
            </a:r>
            <a:r>
              <a:rPr lang="ru-RU" dirty="0"/>
              <a:t>Движение до линии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4402"/>
            <a:ext cx="9143999" cy="323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15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55" y="1746766"/>
            <a:ext cx="8574087" cy="469026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Когда у вас 2 и более потока вы не знаете когда закончит каждый</a:t>
            </a:r>
            <a:r>
              <a:rPr lang="en-US" dirty="0"/>
              <a:t>.</a:t>
            </a:r>
          </a:p>
          <a:p>
            <a:r>
              <a:rPr lang="ru-RU" dirty="0"/>
              <a:t>Если вы хотите двигаться после выравнивания по линии, вы можете попробовать добавить блоки в конец одного из потоков</a:t>
            </a:r>
            <a:r>
              <a:rPr lang="en-US" dirty="0"/>
              <a:t>.</a:t>
            </a:r>
          </a:p>
          <a:p>
            <a:pPr lvl="1"/>
            <a:r>
              <a:rPr lang="ru-RU" dirty="0"/>
              <a:t>Заметка</a:t>
            </a:r>
            <a:r>
              <a:rPr lang="en-US" dirty="0"/>
              <a:t>: </a:t>
            </a:r>
            <a:r>
              <a:rPr lang="ru-RU" dirty="0"/>
              <a:t>Это не сработает, потому что </a:t>
            </a:r>
            <a:r>
              <a:rPr lang="en-US" dirty="0"/>
              <a:t>EV3 </a:t>
            </a:r>
            <a:r>
              <a:rPr lang="ru-RU" dirty="0"/>
              <a:t>исполнит движение не дожидаясь конца выравнивания</a:t>
            </a:r>
            <a:r>
              <a:rPr lang="en-US" dirty="0"/>
              <a:t>.</a:t>
            </a:r>
          </a:p>
          <a:p>
            <a:pPr lvl="1" fontAlgn="base"/>
            <a:r>
              <a:rPr lang="ru-RU" dirty="0"/>
              <a:t>Решение</a:t>
            </a:r>
            <a:r>
              <a:rPr lang="en-US" dirty="0"/>
              <a:t>: </a:t>
            </a:r>
            <a:r>
              <a:rPr lang="ru-RU" dirty="0"/>
              <a:t>Вам следует синхронизировать ваши потоки</a:t>
            </a:r>
            <a:r>
              <a:rPr lang="en-US" dirty="0"/>
              <a:t>. </a:t>
            </a:r>
            <a:r>
              <a:rPr lang="ru-RU" dirty="0"/>
              <a:t>Чтобы узнать больше о синхронизации потоков обратитесь к уроку «Синхронизация потоков» в продвинутом уровне на сайт </a:t>
            </a:r>
            <a:r>
              <a:rPr lang="en-US" dirty="0"/>
              <a:t>Mindlesson.ru </a:t>
            </a:r>
            <a:r>
              <a:rPr lang="ru-RU" dirty="0"/>
              <a:t>и </a:t>
            </a:r>
            <a:r>
              <a:rPr lang="en-US" dirty="0"/>
              <a:t>EV3Lessons.com</a:t>
            </a:r>
          </a:p>
          <a:p>
            <a:pPr fontAlgn="base"/>
            <a:r>
              <a:rPr lang="ru-RU" dirty="0"/>
              <a:t>Проблема синхронизации может быть решена созданием Моего блока для кода выравнивания </a:t>
            </a:r>
            <a:r>
              <a:rPr lang="en-US" dirty="0"/>
              <a:t>(</a:t>
            </a:r>
            <a:r>
              <a:rPr lang="ru-RU" dirty="0"/>
              <a:t>обратитесь к уроку «Собственные блоки с входом и выходом» в продолжающем уровне)</a:t>
            </a:r>
            <a:endParaRPr lang="en-US" dirty="0"/>
          </a:p>
          <a:p>
            <a:pPr lvl="1" fontAlgn="base"/>
            <a:r>
              <a:rPr lang="ru-RU" dirty="0"/>
              <a:t>Мой блок всегда ожидает, пока оба потока не завершатся, прежде чем программа пойдет дальше</a:t>
            </a:r>
            <a:endParaRPr lang="en-US" dirty="0"/>
          </a:p>
          <a:p>
            <a:pPr lvl="1" fontAlgn="base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©2016 EV3Lessons.com, Last edit 06/19/2016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Синхронизация и Параллельные потоки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8254"/>
      </p:ext>
    </p:extLst>
  </p:cSld>
  <p:clrMapOvr>
    <a:masterClrMapping/>
  </p:clrMapOvr>
</p:sld>
</file>

<file path=ppt/theme/theme1.xml><?xml version="1.0" encoding="utf-8"?>
<a:theme xmlns:a="http://schemas.openxmlformats.org/drawingml/2006/main" name="advanced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vanced" id="{90896108-50DE-FE4A-B182-456CF756ABD8}" vid="{7A7CEA50-AD81-7D48-98DE-F95E5886FB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advanced</Template>
  <TotalTime>7090</TotalTime>
  <Words>668</Words>
  <Application>Microsoft Office PowerPoint</Application>
  <PresentationFormat>Экран (4:3)</PresentationFormat>
  <Paragraphs>77</Paragraphs>
  <Slides>12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Helvetica Neue</vt:lpstr>
      <vt:lpstr>Wingdings</vt:lpstr>
      <vt:lpstr>advanced</vt:lpstr>
      <vt:lpstr>Выравнивание по линии</vt:lpstr>
      <vt:lpstr>На этом занятии</vt:lpstr>
      <vt:lpstr>Обзор: Движение мотора</vt:lpstr>
      <vt:lpstr>Зачем выравниваться по линии?</vt:lpstr>
      <vt:lpstr>Выравнивание за 3 простых шаа</vt:lpstr>
      <vt:lpstr>Как это должно выглядеть</vt:lpstr>
      <vt:lpstr>Пояснение к решению:</vt:lpstr>
      <vt:lpstr>Базовое решение: Движение до линии</vt:lpstr>
      <vt:lpstr>Синхронизация и Параллельные потоки</vt:lpstr>
      <vt:lpstr>Улучшаем код выравнивания</vt:lpstr>
      <vt:lpstr>Советы</vt:lpstr>
      <vt:lpstr>Благодарность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Squaring Off or Aligning on a Line</dc:title>
  <dc:creator>Sanjay Seshan</dc:creator>
  <cp:lastModifiedBy>Vladimir Abay</cp:lastModifiedBy>
  <cp:revision>166</cp:revision>
  <cp:lastPrinted>2016-06-18T23:14:14Z</cp:lastPrinted>
  <dcterms:created xsi:type="dcterms:W3CDTF">2014-10-28T21:59:38Z</dcterms:created>
  <dcterms:modified xsi:type="dcterms:W3CDTF">2019-06-21T12:45:33Z</dcterms:modified>
</cp:coreProperties>
</file>