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19"/>
  </p:notesMasterIdLst>
  <p:handoutMasterIdLst>
    <p:handoutMasterId r:id="rId20"/>
  </p:handoutMasterIdLst>
  <p:sldIdLst>
    <p:sldId id="258" r:id="rId2"/>
    <p:sldId id="286" r:id="rId3"/>
    <p:sldId id="275" r:id="rId4"/>
    <p:sldId id="291" r:id="rId5"/>
    <p:sldId id="277" r:id="rId6"/>
    <p:sldId id="278" r:id="rId7"/>
    <p:sldId id="279" r:id="rId8"/>
    <p:sldId id="280" r:id="rId9"/>
    <p:sldId id="281" r:id="rId10"/>
    <p:sldId id="282" r:id="rId11"/>
    <p:sldId id="289" r:id="rId12"/>
    <p:sldId id="283" r:id="rId13"/>
    <p:sldId id="284" r:id="rId14"/>
    <p:sldId id="287" r:id="rId15"/>
    <p:sldId id="288" r:id="rId16"/>
    <p:sldId id="290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6" autoAdjust="0"/>
    <p:restoredTop sz="95718" autoAdjust="0"/>
  </p:normalViewPr>
  <p:slideViewPr>
    <p:cSldViewPr snapToGrid="0" snapToObjects="1">
      <p:cViewPr>
        <p:scale>
          <a:sx n="95" d="100"/>
          <a:sy n="95" d="100"/>
        </p:scale>
        <p:origin x="2154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93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31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29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09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0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43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74344-47E4-9C42-A68A-1A3CC734C5D5}" type="datetime1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ПРОДВИНУТЫЙ УРОВЕНЬ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EV3Lessons.com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85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9CEC-6FE2-A64D-B07C-426A372ADBCF}" type="datetime1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BB39-6E71-4C41-BE36-BE50F4539595}" type="datetime1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BDD0-4580-034A-9FC8-EC7CE894E8F9}" type="datetime1">
              <a:rPr lang="en-US" smtClean="0"/>
              <a:t>6/12/2019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50A3-BA90-314E-98DD-405269803D7C}" type="datetime1">
              <a:rPr lang="en-US" smtClean="0"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E974-8E73-564A-91C1-A77E64036851}" type="datetime1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916C-6CCD-784C-939B-117B67BCC917}" type="datetime1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24360" y="6437032"/>
            <a:ext cx="2133600" cy="365125"/>
          </a:xfrm>
        </p:spPr>
        <p:txBody>
          <a:bodyPr/>
          <a:lstStyle/>
          <a:p>
            <a:fld id="{8BD69708-2E89-FD46-A763-CCA61E31711E}" type="datetime1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6BB1-538C-2341-A743-F9AC65ABD809}" type="datetime1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4322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C368-705A-7648-8E88-27070289CFFB}" type="datetime1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5776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9BC2-0B22-034B-A930-44AA6DD9FEB1}" type="datetime1">
              <a:rPr lang="en-US" smtClean="0"/>
              <a:t>6/12/2019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5" name="Rectangle 14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274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AD19-C359-8C4E-86A6-7BAE18F50B1A}" type="datetime1">
              <a:rPr lang="en-US" smtClean="0"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5" name="Rectangle 14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6832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3459-2D2E-1542-9B54-D840F833A7DB}" type="datetime1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0699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A045-34AE-B543-8FFD-E5DEB9921BF7}" type="datetime1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9907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FC05CAC8-E3A3-9F4F-A115-9216F55B464E}" type="datetime1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 userDrawn="1"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23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EF50-100C-634D-8F67-AEC2D65E039F}" type="datetime1">
              <a:rPr lang="en-US" smtClean="0"/>
              <a:t>6/12/2019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401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17013AD-CF79-9848-8575-58E272EC5A92}" type="datetime1">
              <a:rPr lang="en-US" smtClean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/>
              <a:t>© 2016 EV3Lessons.com, Last edit 7/19/2016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26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20" r:id="rId10"/>
    <p:sldLayoutId id="2147483822" r:id="rId11"/>
    <p:sldLayoutId id="2147483824" r:id="rId12"/>
    <p:sldLayoutId id="2147483825" r:id="rId13"/>
    <p:sldLayoutId id="2147483826" r:id="rId14"/>
    <p:sldLayoutId id="2147483833" r:id="rId15"/>
    <p:sldLayoutId id="2147483834" r:id="rId16"/>
  </p:sldLayoutIdLst>
  <p:hf sldNum="0"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Массивы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3776887" cy="430729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Итерационное число - количество раз, которое блоки внутри цикла были выполнены.</a:t>
            </a:r>
            <a:endParaRPr lang="en-US" dirty="0"/>
          </a:p>
          <a:p>
            <a:r>
              <a:rPr lang="ru-RU" dirty="0"/>
              <a:t>Это полезно для создания программы, которая запускает разный код каждый раз, когда он входит в цикл.</a:t>
            </a:r>
            <a:endParaRPr lang="en-US" dirty="0"/>
          </a:p>
          <a:p>
            <a:r>
              <a:rPr lang="ru-RU" dirty="0"/>
              <a:t>Это также полезно для вычислений над каждым элементом массива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Цикл</a:t>
            </a:r>
            <a:r>
              <a:rPr lang="en-US" dirty="0"/>
              <a:t>: </a:t>
            </a:r>
            <a:r>
              <a:rPr lang="ru-RU" dirty="0"/>
              <a:t>итерационное число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129" y="1880237"/>
            <a:ext cx="4582708" cy="29063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94413" y="3175166"/>
            <a:ext cx="685800" cy="702869"/>
          </a:xfrm>
          <a:prstGeom prst="rect">
            <a:avLst/>
          </a:prstGeom>
          <a:noFill/>
          <a:ln w="762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3647426" y="3805317"/>
            <a:ext cx="1981478" cy="1551955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solidFill>
                  <a:srgbClr val="002060"/>
                </a:solidFill>
              </a:rPr>
              <a:t>Итераци-онное</a:t>
            </a:r>
            <a:r>
              <a:rPr lang="ru-RU" sz="1600" dirty="0">
                <a:solidFill>
                  <a:srgbClr val="002060"/>
                </a:solidFill>
              </a:rPr>
              <a:t> число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10841" y="2326822"/>
            <a:ext cx="257991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Выводит на экран итерационное число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686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Заметка</a:t>
            </a:r>
            <a:r>
              <a:rPr lang="en-US" dirty="0"/>
              <a:t>: </a:t>
            </a:r>
            <a:r>
              <a:rPr lang="ru-RU" dirty="0"/>
              <a:t>Дополнить </a:t>
            </a:r>
            <a:r>
              <a:rPr lang="en-US" dirty="0"/>
              <a:t>vs. </a:t>
            </a:r>
            <a:r>
              <a:rPr lang="ru-RU" dirty="0"/>
              <a:t>Записать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4368490"/>
          </a:xfrm>
        </p:spPr>
        <p:txBody>
          <a:bodyPr>
            <a:normAutofit/>
          </a:bodyPr>
          <a:lstStyle/>
          <a:p>
            <a:r>
              <a:rPr lang="ru-RU" sz="1800" dirty="0"/>
              <a:t>Дополнить добавляет элемент в конец массива (т. Е. Создает новое значение индекса)</a:t>
            </a:r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br>
              <a:rPr lang="ru-RU" sz="1800" dirty="0"/>
            </a:br>
            <a:endParaRPr lang="en-US" sz="1800" dirty="0"/>
          </a:p>
          <a:p>
            <a:r>
              <a:rPr lang="ru-RU" sz="1800" dirty="0"/>
              <a:t>Этот код создает массив с 8 элементами</a:t>
            </a:r>
            <a:r>
              <a:rPr lang="en-US" sz="1800" dirty="0"/>
              <a:t> (</a:t>
            </a:r>
            <a:r>
              <a:rPr lang="ru-RU" sz="1800" dirty="0"/>
              <a:t>три нуля и 5 показаний датчика света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Записывание перезаписывает элементы по указанному индексу</a:t>
            </a:r>
            <a:endParaRPr lang="en-US" dirty="0"/>
          </a:p>
          <a:p>
            <a:endParaRPr lang="en-US" dirty="0"/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  <a:p>
            <a:r>
              <a:rPr lang="ru-RU" dirty="0"/>
              <a:t>Этот код создает массив с 8 элементами</a:t>
            </a:r>
            <a:r>
              <a:rPr lang="en-US" dirty="0"/>
              <a:t> (</a:t>
            </a:r>
            <a:r>
              <a:rPr lang="ru-RU" dirty="0"/>
              <a:t>5 показаний датчика света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163" y="3112300"/>
            <a:ext cx="4128723" cy="18662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6931" y="3170555"/>
            <a:ext cx="3900149" cy="174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49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Напишите программу, которая отображает все элементы массива</a:t>
            </a:r>
            <a:r>
              <a:rPr lang="en-US" dirty="0"/>
              <a:t>. </a:t>
            </a:r>
            <a:r>
              <a:rPr lang="ru-RU" dirty="0"/>
              <a:t>Выведите каждый индекс на разные строки</a:t>
            </a:r>
            <a:r>
              <a:rPr lang="en-US" dirty="0"/>
              <a:t>. </a:t>
            </a:r>
            <a:r>
              <a:rPr lang="ru-RU" dirty="0"/>
              <a:t>Вы можете использовать только один блок экрана</a:t>
            </a:r>
            <a:r>
              <a:rPr lang="en-US" dirty="0"/>
              <a:t>.</a:t>
            </a:r>
          </a:p>
          <a:p>
            <a:r>
              <a:rPr lang="ru-RU" dirty="0"/>
              <a:t>Подсказка</a:t>
            </a:r>
            <a:r>
              <a:rPr lang="en-US" dirty="0"/>
              <a:t>:</a:t>
            </a:r>
            <a:r>
              <a:rPr lang="ru-RU" dirty="0"/>
              <a:t> Используйте цикл, итерационное число, блок массива, блок операций над массивом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561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21" y="2653369"/>
            <a:ext cx="8902887" cy="273135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</a:t>
            </a:r>
            <a:r>
              <a:rPr lang="en-US" dirty="0"/>
              <a:t> 1 </a:t>
            </a:r>
            <a:r>
              <a:rPr lang="ru-RU" dirty="0"/>
              <a:t>Решение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6621" y="2985820"/>
            <a:ext cx="1497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Создайте</a:t>
            </a:r>
            <a:r>
              <a:rPr lang="en-US" sz="1200" dirty="0"/>
              <a:t>/</a:t>
            </a:r>
            <a:r>
              <a:rPr lang="ru-RU" sz="1200" dirty="0"/>
              <a:t>Запишите массив </a:t>
            </a:r>
            <a:r>
              <a:rPr lang="en-US" sz="1200" dirty="0"/>
              <a:t>display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84967" y="2985820"/>
            <a:ext cx="1423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Считать длину массива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749095" y="2954647"/>
            <a:ext cx="1976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Используйте операции над массивом и итерационное число, чтобы считать каждый элемент массива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725391" y="2969434"/>
            <a:ext cx="1866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Выведите значения на разных строках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7861358" y="2985820"/>
            <a:ext cx="1150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Ожидать, пока нажмут на кнопку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742309" y="5384728"/>
            <a:ext cx="13379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Завершить цикл после обработки всех индексов массива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7390614" y="4420753"/>
            <a:ext cx="0" cy="9639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616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8574087" cy="4307294"/>
          </a:xfrm>
        </p:spPr>
        <p:txBody>
          <a:bodyPr>
            <a:normAutofit/>
          </a:bodyPr>
          <a:lstStyle/>
          <a:p>
            <a:r>
              <a:rPr lang="ru-RU" dirty="0"/>
              <a:t>Создайте программу, которая суммирует все элементы массива</a:t>
            </a:r>
            <a:r>
              <a:rPr lang="en-US" dirty="0"/>
              <a:t>. </a:t>
            </a:r>
            <a:r>
              <a:rPr lang="ru-RU" dirty="0"/>
              <a:t>Вывести сумму на экран</a:t>
            </a:r>
            <a:r>
              <a:rPr lang="en-US" dirty="0"/>
              <a:t>. </a:t>
            </a:r>
          </a:p>
          <a:p>
            <a:r>
              <a:rPr lang="ru-RU" dirty="0"/>
              <a:t>Подсказка</a:t>
            </a:r>
            <a:r>
              <a:rPr lang="en-US" dirty="0"/>
              <a:t>: </a:t>
            </a:r>
            <a:r>
              <a:rPr lang="ru-RU" dirty="0"/>
              <a:t>используйте циклы</a:t>
            </a:r>
            <a:r>
              <a:rPr lang="en-US" dirty="0"/>
              <a:t>, </a:t>
            </a:r>
            <a:r>
              <a:rPr lang="ru-RU" dirty="0"/>
              <a:t>итерационное число</a:t>
            </a:r>
            <a:r>
              <a:rPr lang="en-US" dirty="0"/>
              <a:t>, </a:t>
            </a:r>
            <a:r>
              <a:rPr lang="ru-RU" dirty="0"/>
              <a:t>блок массива</a:t>
            </a:r>
            <a:r>
              <a:rPr lang="en-US" dirty="0"/>
              <a:t>, </a:t>
            </a:r>
            <a:r>
              <a:rPr lang="ru-RU" dirty="0"/>
              <a:t>операции над массивом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</a:t>
            </a:r>
            <a:r>
              <a:rPr lang="en-US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905419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 </a:t>
            </a:r>
            <a:r>
              <a:rPr lang="en-US" dirty="0"/>
              <a:t>2 </a:t>
            </a:r>
            <a:r>
              <a:rPr lang="ru-RU" dirty="0"/>
              <a:t>Решение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2680"/>
          <a:stretch/>
        </p:blipFill>
        <p:spPr>
          <a:xfrm>
            <a:off x="131976" y="2957624"/>
            <a:ext cx="8898902" cy="18120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7541" y="2818991"/>
            <a:ext cx="1566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Считать кол-во элементов массива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524058" y="2564908"/>
            <a:ext cx="1947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Считать массив по индексу итерационного числа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581427" y="2567327"/>
            <a:ext cx="139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Суммируйте все элементы массива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312741" y="2680623"/>
            <a:ext cx="1993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Вывести на экран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01496" y="3863651"/>
            <a:ext cx="964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Создайте и запишите массив </a:t>
            </a:r>
            <a:r>
              <a:rPr lang="en-US" sz="1200" dirty="0"/>
              <a:t>ch2</a:t>
            </a:r>
          </a:p>
        </p:txBody>
      </p:sp>
    </p:spTree>
    <p:extLst>
      <p:ext uri="{BB962C8B-B14F-4D97-AF65-F5344CB8AC3E}">
        <p14:creationId xmlns:p14="http://schemas.microsoft.com/office/powerpoint/2010/main" val="4281938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Вот несколько забавных вещей</a:t>
            </a:r>
            <a:r>
              <a:rPr lang="en-US" dirty="0"/>
              <a:t> </a:t>
            </a:r>
            <a:r>
              <a:rPr lang="ru-RU" dirty="0"/>
              <a:t>попробовать </a:t>
            </a:r>
            <a:r>
              <a:rPr lang="en-US" dirty="0"/>
              <a:t>:</a:t>
            </a:r>
          </a:p>
          <a:p>
            <a:pPr lvl="1">
              <a:buFont typeface="+mj-lt"/>
              <a:buAutoNum type="arabicPeriod"/>
            </a:pPr>
            <a:r>
              <a:rPr lang="ru-RU" dirty="0"/>
              <a:t>Напишите программу, которая вычисляет среднее число значений в массиве</a:t>
            </a:r>
            <a:endParaRPr lang="en-US" dirty="0"/>
          </a:p>
          <a:p>
            <a:pPr lvl="1">
              <a:buFont typeface="+mj-lt"/>
              <a:buAutoNum type="arabicPeriod"/>
            </a:pPr>
            <a:r>
              <a:rPr lang="ru-RU" dirty="0"/>
              <a:t>Напишите программу, которая сохраняет последние 4 значения датчика в массив</a:t>
            </a:r>
          </a:p>
          <a:p>
            <a:pPr lvl="1">
              <a:buFont typeface="+mj-lt"/>
              <a:buAutoNum type="arabicPeriod"/>
            </a:pPr>
            <a:r>
              <a:rPr lang="ru-RU" dirty="0"/>
              <a:t>Создайте массив, который хранит калибровку датчиков для каждого порта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Следующие шаги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898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Этот урок создан </a:t>
            </a:r>
            <a:r>
              <a:rPr lang="en-US" dirty="0"/>
              <a:t>Sanjay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/>
              <a:t>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доступно на сайте  </a:t>
            </a:r>
            <a:r>
              <a:rPr lang="en-US" dirty="0"/>
              <a:t>mindlesson.ru </a:t>
            </a:r>
            <a:r>
              <a:rPr lang="ru-RU" dirty="0"/>
              <a:t>и </a:t>
            </a:r>
            <a:r>
              <a:rPr lang="en-US" dirty="0"/>
              <a:t>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91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Используйте навыки, полученные на уроке «Переменные» в продолжающем уровне</a:t>
            </a:r>
            <a:endParaRPr lang="en-US" dirty="0"/>
          </a:p>
          <a:p>
            <a:r>
              <a:rPr lang="ru-RU" dirty="0"/>
              <a:t>Научимся считывать</a:t>
            </a:r>
            <a:r>
              <a:rPr lang="en-US" dirty="0"/>
              <a:t>/</a:t>
            </a:r>
            <a:r>
              <a:rPr lang="ru-RU" dirty="0"/>
              <a:t>записывать массивы</a:t>
            </a:r>
            <a:endParaRPr lang="en-US" dirty="0"/>
          </a:p>
          <a:p>
            <a:r>
              <a:rPr lang="ru-RU" dirty="0"/>
              <a:t>Изучим блок операций над массивами</a:t>
            </a:r>
            <a:endParaRPr lang="en-US" dirty="0"/>
          </a:p>
          <a:p>
            <a:r>
              <a:rPr lang="ru-RU" dirty="0"/>
              <a:t>Научимся использовать число итераций цикла</a:t>
            </a:r>
            <a:endParaRPr lang="en-US" dirty="0"/>
          </a:p>
          <a:p>
            <a:endParaRPr lang="en-US" dirty="0"/>
          </a:p>
          <a:p>
            <a:r>
              <a:rPr lang="ru-RU" dirty="0" err="1"/>
              <a:t>Пререквизиты</a:t>
            </a:r>
            <a:r>
              <a:rPr lang="en-US" dirty="0"/>
              <a:t>: </a:t>
            </a:r>
            <a:r>
              <a:rPr lang="ru-RU" dirty="0"/>
              <a:t>Шины данных</a:t>
            </a:r>
            <a:r>
              <a:rPr lang="en-US" dirty="0"/>
              <a:t>, </a:t>
            </a:r>
            <a:r>
              <a:rPr lang="ru-RU" dirty="0"/>
              <a:t>Циклы</a:t>
            </a:r>
            <a:r>
              <a:rPr lang="en-US" dirty="0"/>
              <a:t>, </a:t>
            </a:r>
            <a:r>
              <a:rPr lang="ru-RU" dirty="0"/>
              <a:t>Переменные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этом занятии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356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Упростить программу храня множество связанных значений в одной переменной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Может использоваться с циклами для создания компактных и полезных программ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Полезны для создания специальной программы калибровки (см. «Датчик света NXT в EV3» на вкладке «Дополнительные уроки»)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Зачем использовать массивы?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60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altLang="en-US" dirty="0"/>
              <a:t>Что такое массив</a:t>
            </a:r>
            <a:r>
              <a:rPr lang="en-US" altLang="en-US" dirty="0"/>
              <a:t>?</a:t>
            </a:r>
          </a:p>
          <a:p>
            <a:pPr lvl="1"/>
            <a:r>
              <a:rPr lang="ru-RU" altLang="en-US" dirty="0"/>
              <a:t>Массив это переменная, которая содержит множество значений</a:t>
            </a:r>
            <a:endParaRPr lang="en-US" altLang="en-US" dirty="0"/>
          </a:p>
          <a:p>
            <a:r>
              <a:rPr lang="ru-RU" altLang="en-US" dirty="0"/>
              <a:t>Есть два типа массивов</a:t>
            </a:r>
            <a:r>
              <a:rPr lang="en-US" altLang="en-US" dirty="0"/>
              <a:t>:</a:t>
            </a:r>
          </a:p>
          <a:p>
            <a:pPr lvl="1"/>
            <a:r>
              <a:rPr lang="ru-RU" altLang="en-US" dirty="0"/>
              <a:t>Числовой массив</a:t>
            </a:r>
            <a:r>
              <a:rPr lang="en-US" altLang="en-US" dirty="0"/>
              <a:t>(</a:t>
            </a:r>
            <a:r>
              <a:rPr lang="ru-RU" altLang="en-US" dirty="0"/>
              <a:t>Содержит числа</a:t>
            </a:r>
            <a:r>
              <a:rPr lang="en-US" altLang="en-US" dirty="0"/>
              <a:t>… 1,2,3,10,55)</a:t>
            </a:r>
          </a:p>
          <a:p>
            <a:pPr lvl="1"/>
            <a:r>
              <a:rPr lang="ru-RU" altLang="en-US" dirty="0"/>
              <a:t>Логический массив</a:t>
            </a:r>
            <a:r>
              <a:rPr lang="en-US" altLang="en-US" dirty="0"/>
              <a:t>(</a:t>
            </a:r>
            <a:r>
              <a:rPr lang="ru-RU" altLang="en-US" dirty="0"/>
              <a:t>Содержит логику</a:t>
            </a:r>
            <a:r>
              <a:rPr lang="en-US" altLang="en-US" dirty="0"/>
              <a:t>… </a:t>
            </a:r>
            <a:r>
              <a:rPr lang="ru-RU" altLang="en-US" dirty="0"/>
              <a:t>Истина</a:t>
            </a:r>
            <a:r>
              <a:rPr lang="en-US" altLang="en-US" dirty="0"/>
              <a:t>, </a:t>
            </a:r>
            <a:r>
              <a:rPr lang="ru-RU" altLang="en-US" dirty="0"/>
              <a:t>Истина</a:t>
            </a:r>
            <a:r>
              <a:rPr lang="en-US" altLang="en-US" dirty="0"/>
              <a:t>, </a:t>
            </a:r>
            <a:r>
              <a:rPr lang="ru-RU" altLang="en-US" dirty="0"/>
              <a:t>Ложь</a:t>
            </a:r>
            <a:r>
              <a:rPr lang="en-US" altLang="en-US" dirty="0"/>
              <a:t>)</a:t>
            </a:r>
          </a:p>
          <a:p>
            <a:r>
              <a:rPr lang="ru-RU" altLang="en-US" dirty="0"/>
              <a:t>Они могут быть использованы как входные и выходные параметры</a:t>
            </a:r>
            <a:r>
              <a:rPr lang="en-US" altLang="en-US" dirty="0"/>
              <a:t>….</a:t>
            </a:r>
          </a:p>
          <a:p>
            <a:pPr lvl="1"/>
            <a:r>
              <a:rPr lang="ru-RU" altLang="en-US" dirty="0"/>
              <a:t>Запись </a:t>
            </a:r>
            <a:r>
              <a:rPr lang="en-US" altLang="en-US" dirty="0"/>
              <a:t>– </a:t>
            </a:r>
            <a:r>
              <a:rPr lang="ru-RU" altLang="en-US" dirty="0"/>
              <a:t>сохранить значение в массив</a:t>
            </a:r>
            <a:endParaRPr lang="en-US" altLang="en-US" dirty="0"/>
          </a:p>
          <a:p>
            <a:pPr lvl="1"/>
            <a:r>
              <a:rPr lang="ru-RU" altLang="en-US" dirty="0"/>
              <a:t>Чтение </a:t>
            </a:r>
            <a:r>
              <a:rPr lang="en-US" altLang="en-US" dirty="0"/>
              <a:t>– </a:t>
            </a:r>
            <a:r>
              <a:rPr lang="ru-RU" altLang="en-US" dirty="0"/>
              <a:t>получить значение из массива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/>
              <a:t>Массивы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32261"/>
          <a:stretch/>
        </p:blipFill>
        <p:spPr>
          <a:xfrm>
            <a:off x="4571206" y="249952"/>
            <a:ext cx="3783849" cy="78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274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White">
          <a:xfrm>
            <a:off x="1097280" y="2110207"/>
            <a:ext cx="3212658" cy="2002410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523367" y="2359327"/>
            <a:ext cx="1134715" cy="6966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Изменить режим</a:t>
            </a:r>
            <a:endParaRPr lang="en-US" sz="11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58535"/>
          <a:stretch/>
        </p:blipFill>
        <p:spPr>
          <a:xfrm>
            <a:off x="4812427" y="4291800"/>
            <a:ext cx="3331480" cy="924666"/>
          </a:xfrm>
          <a:prstGeom prst="rect">
            <a:avLst/>
          </a:prstGeom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 dirty="0"/>
              <a:t>Блоки массивов</a:t>
            </a:r>
            <a:r>
              <a:rPr lang="en-US" altLang="en-US" dirty="0"/>
              <a:t>: </a:t>
            </a:r>
            <a:r>
              <a:rPr lang="ru-RU" altLang="en-US" dirty="0"/>
              <a:t>краткое руководство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23569" name="TextBox 20"/>
          <p:cNvSpPr txBox="1">
            <a:spLocks noChangeArrowheads="1"/>
          </p:cNvSpPr>
          <p:nvPr/>
        </p:nvSpPr>
        <p:spPr bwMode="auto">
          <a:xfrm>
            <a:off x="6628557" y="2391468"/>
            <a:ext cx="21537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1400" dirty="0"/>
              <a:t>Запись</a:t>
            </a:r>
            <a:r>
              <a:rPr lang="en-US" altLang="en-US" sz="1400" dirty="0"/>
              <a:t> (</a:t>
            </a:r>
            <a:r>
              <a:rPr lang="ru-RU" altLang="en-US" sz="1400" dirty="0"/>
              <a:t>Входной параметр</a:t>
            </a:r>
            <a:r>
              <a:rPr lang="en-US" altLang="en-US" sz="1400" dirty="0"/>
              <a:t>) </a:t>
            </a:r>
            <a:r>
              <a:rPr lang="ru-RU" altLang="en-US" sz="1400" dirty="0"/>
              <a:t>имеет 2 паза</a:t>
            </a:r>
            <a:endParaRPr lang="en-US" altLang="en-US" sz="1400" dirty="0"/>
          </a:p>
        </p:txBody>
      </p:sp>
      <p:sp>
        <p:nvSpPr>
          <p:cNvPr id="23570" name="TextBox 21"/>
          <p:cNvSpPr txBox="1">
            <a:spLocks noChangeArrowheads="1"/>
          </p:cNvSpPr>
          <p:nvPr/>
        </p:nvSpPr>
        <p:spPr bwMode="auto">
          <a:xfrm>
            <a:off x="6628557" y="3070403"/>
            <a:ext cx="216762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1400" dirty="0"/>
              <a:t>Считка</a:t>
            </a:r>
            <a:r>
              <a:rPr lang="en-US" altLang="en-US" sz="1400" dirty="0"/>
              <a:t> (</a:t>
            </a:r>
            <a:r>
              <a:rPr lang="ru-RU" altLang="en-US" sz="1400" dirty="0"/>
              <a:t>Выходной параметр)</a:t>
            </a:r>
            <a:r>
              <a:rPr lang="en-US" altLang="en-US" sz="1400" dirty="0"/>
              <a:t> </a:t>
            </a:r>
            <a:r>
              <a:rPr lang="ru-RU" altLang="en-US" sz="1400" dirty="0"/>
              <a:t>имеет </a:t>
            </a:r>
            <a:r>
              <a:rPr lang="en-US" altLang="en-US" sz="1400" dirty="0"/>
              <a:t>2</a:t>
            </a:r>
            <a:r>
              <a:rPr lang="ru-RU" altLang="en-US" sz="1400" dirty="0"/>
              <a:t> выпуклость </a:t>
            </a:r>
            <a:endParaRPr lang="en-US" alt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4551700" y="5847643"/>
            <a:ext cx="4184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Определите, являются ли переменные входами / выходами и являются ли они числовыми / логическими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l="69397" t="47559" r="8923" b="12297"/>
          <a:stretch/>
        </p:blipFill>
        <p:spPr>
          <a:xfrm>
            <a:off x="5747799" y="2422235"/>
            <a:ext cx="532435" cy="5184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l="20402" t="53353" r="56777" b="14097"/>
          <a:stretch/>
        </p:blipFill>
        <p:spPr>
          <a:xfrm>
            <a:off x="4962478" y="2439596"/>
            <a:ext cx="599041" cy="44928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/>
          <a:srcRect l="62259" t="46292" r="32007"/>
          <a:stretch/>
        </p:blipFill>
        <p:spPr>
          <a:xfrm>
            <a:off x="4930496" y="3185755"/>
            <a:ext cx="579779" cy="62499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/>
          <a:srcRect l="82676" t="52331" r="12025"/>
          <a:stretch/>
        </p:blipFill>
        <p:spPr>
          <a:xfrm>
            <a:off x="5840397" y="3185755"/>
            <a:ext cx="603744" cy="624996"/>
          </a:xfrm>
          <a:prstGeom prst="rect">
            <a:avLst/>
          </a:prstGeom>
        </p:spPr>
      </p:pic>
      <p:sp>
        <p:nvSpPr>
          <p:cNvPr id="28" name="TextBox 7"/>
          <p:cNvSpPr txBox="1">
            <a:spLocks noChangeArrowheads="1"/>
          </p:cNvSpPr>
          <p:nvPr/>
        </p:nvSpPr>
        <p:spPr bwMode="auto">
          <a:xfrm>
            <a:off x="7165917" y="5170729"/>
            <a:ext cx="97799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1400" dirty="0"/>
              <a:t>Записать числовой массив</a:t>
            </a:r>
            <a:endParaRPr lang="en-US" altLang="en-US" sz="1400" dirty="0"/>
          </a:p>
        </p:txBody>
      </p: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6344583" y="5165687"/>
            <a:ext cx="99347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1400" dirty="0"/>
              <a:t>Считать числовой массив</a:t>
            </a:r>
            <a:endParaRPr lang="en-US" altLang="en-US" sz="1400" dirty="0"/>
          </a:p>
        </p:txBody>
      </p:sp>
      <p:sp>
        <p:nvSpPr>
          <p:cNvPr id="31" name="TextBox 9"/>
          <p:cNvSpPr txBox="1">
            <a:spLocks noChangeArrowheads="1"/>
          </p:cNvSpPr>
          <p:nvPr/>
        </p:nvSpPr>
        <p:spPr bwMode="auto">
          <a:xfrm>
            <a:off x="5412105" y="5165687"/>
            <a:ext cx="115557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1400" dirty="0"/>
              <a:t>Записать</a:t>
            </a:r>
            <a:r>
              <a:rPr lang="en-US" altLang="en-US" sz="1400" dirty="0"/>
              <a:t> </a:t>
            </a:r>
            <a:r>
              <a:rPr lang="ru-RU" altLang="en-US" sz="1400" dirty="0"/>
              <a:t>логический массив</a:t>
            </a:r>
            <a:endParaRPr lang="en-US" altLang="en-US" sz="1400" dirty="0"/>
          </a:p>
        </p:txBody>
      </p:sp>
      <p:sp>
        <p:nvSpPr>
          <p:cNvPr id="32" name="TextBox 9"/>
          <p:cNvSpPr txBox="1">
            <a:spLocks noChangeArrowheads="1"/>
          </p:cNvSpPr>
          <p:nvPr/>
        </p:nvSpPr>
        <p:spPr bwMode="auto">
          <a:xfrm>
            <a:off x="4431273" y="5165687"/>
            <a:ext cx="11555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1400" dirty="0"/>
              <a:t>Считать логический массив</a:t>
            </a:r>
            <a:endParaRPr lang="en-US" altLang="en-US" sz="1400" dirty="0"/>
          </a:p>
        </p:txBody>
      </p:sp>
      <p:sp>
        <p:nvSpPr>
          <p:cNvPr id="33" name="TextBox 23"/>
          <p:cNvSpPr txBox="1">
            <a:spLocks noChangeArrowheads="1"/>
          </p:cNvSpPr>
          <p:nvPr/>
        </p:nvSpPr>
        <p:spPr bwMode="auto">
          <a:xfrm>
            <a:off x="4431273" y="1863188"/>
            <a:ext cx="11539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1400" dirty="0"/>
              <a:t>Логический массив</a:t>
            </a:r>
            <a:endParaRPr lang="en-US" altLang="en-US" sz="1400" dirty="0"/>
          </a:p>
        </p:txBody>
      </p:sp>
      <p:sp>
        <p:nvSpPr>
          <p:cNvPr id="34" name="TextBox 24"/>
          <p:cNvSpPr txBox="1">
            <a:spLocks noChangeArrowheads="1"/>
          </p:cNvSpPr>
          <p:nvPr/>
        </p:nvSpPr>
        <p:spPr bwMode="auto">
          <a:xfrm>
            <a:off x="5628126" y="1863188"/>
            <a:ext cx="101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1400" dirty="0"/>
              <a:t>Числовой массив</a:t>
            </a:r>
            <a:endParaRPr lang="en-US" alt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2777490" y="3617595"/>
            <a:ext cx="1463040" cy="445770"/>
          </a:xfrm>
          <a:prstGeom prst="rect">
            <a:avLst/>
          </a:prstGeom>
          <a:noFill/>
          <a:ln w="7620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5154" y="4932278"/>
            <a:ext cx="3669381" cy="1377030"/>
          </a:xfrm>
          <a:prstGeom prst="rect">
            <a:avLst/>
          </a:prstGeom>
        </p:spPr>
      </p:pic>
      <p:sp>
        <p:nvSpPr>
          <p:cNvPr id="13" name="Down Arrow 12"/>
          <p:cNvSpPr/>
          <p:nvPr/>
        </p:nvSpPr>
        <p:spPr>
          <a:xfrm>
            <a:off x="1285313" y="4299615"/>
            <a:ext cx="1603062" cy="692600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/>
                </a:solidFill>
              </a:rPr>
              <a:t>Нажмите, чтобы добавить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3714" y="1727200"/>
            <a:ext cx="4104851" cy="249936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75154" y="1806910"/>
            <a:ext cx="1422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Режимы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85628" y="4226560"/>
            <a:ext cx="4104851" cy="249936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77068" y="4306270"/>
            <a:ext cx="1422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Имя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83086" y="1729128"/>
            <a:ext cx="4473250" cy="249936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7840980" y="1788021"/>
            <a:ext cx="941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Кнопки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385000" y="4219061"/>
            <a:ext cx="4473250" cy="249936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8276255" y="4276583"/>
            <a:ext cx="713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190752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818870"/>
            <a:ext cx="4436494" cy="430729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Каждому значению в массиве присваивается индекс</a:t>
            </a:r>
            <a:endParaRPr lang="en-US" dirty="0"/>
          </a:p>
          <a:p>
            <a:r>
              <a:rPr lang="ru-RU" dirty="0"/>
              <a:t>Первое значение будет в индексе 0</a:t>
            </a:r>
            <a:endParaRPr lang="en-US" dirty="0"/>
          </a:p>
          <a:p>
            <a:r>
              <a:rPr lang="ru-RU" dirty="0"/>
              <a:t>Логические массивы хранят Истину / Ложь вместо чисел</a:t>
            </a:r>
            <a:endParaRPr lang="en-US" dirty="0"/>
          </a:p>
          <a:p>
            <a:r>
              <a:rPr lang="ru-RU" dirty="0"/>
              <a:t>Чтобы добавить значение в массив, нажмите плюс +</a:t>
            </a:r>
            <a:endParaRPr lang="en-US" dirty="0"/>
          </a:p>
          <a:p>
            <a:pPr lvl="1"/>
            <a:r>
              <a:rPr lang="ru-RU" dirty="0"/>
              <a:t>Это добавляет запись к следующему значению индекса (то есть к индексу 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Индексы массива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0691" t="966" r="74689" b="47281"/>
          <a:stretch/>
        </p:blipFill>
        <p:spPr>
          <a:xfrm>
            <a:off x="4907202" y="1718222"/>
            <a:ext cx="2080472" cy="35962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554829" y="3731840"/>
            <a:ext cx="1443256" cy="10244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Это значения с индексом 0,1,2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5738" y="3728008"/>
            <a:ext cx="1254365" cy="138212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V="1">
            <a:off x="4720658" y="4796570"/>
            <a:ext cx="1557594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6921941" y="3960587"/>
            <a:ext cx="605584" cy="119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921941" y="4244961"/>
            <a:ext cx="605584" cy="119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6921941" y="4502524"/>
            <a:ext cx="605584" cy="119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10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A6D42F6-95A4-4E04-9566-8FD170C65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099" y="4677786"/>
            <a:ext cx="4305901" cy="212437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698" y="1567543"/>
            <a:ext cx="5017282" cy="504701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Этот блок используется для чтения или записи в логические или числовые массивы.</a:t>
            </a:r>
            <a:endParaRPr lang="en-US" dirty="0"/>
          </a:p>
          <a:p>
            <a:r>
              <a:rPr lang="ru-RU" dirty="0"/>
              <a:t>Разные режимы</a:t>
            </a:r>
            <a:r>
              <a:rPr lang="en-US" dirty="0"/>
              <a:t>:</a:t>
            </a:r>
          </a:p>
          <a:p>
            <a:pPr lvl="1"/>
            <a:r>
              <a:rPr lang="ru-RU" dirty="0"/>
              <a:t>Дополнить</a:t>
            </a:r>
            <a:r>
              <a:rPr lang="en-US" dirty="0"/>
              <a:t>: </a:t>
            </a:r>
            <a:r>
              <a:rPr lang="ru-RU" dirty="0"/>
              <a:t>добавить новый элемент после последнего индекса в массиве</a:t>
            </a:r>
            <a:endParaRPr lang="en-US" dirty="0"/>
          </a:p>
          <a:p>
            <a:pPr lvl="1"/>
            <a:r>
              <a:rPr lang="ru-RU" dirty="0"/>
              <a:t>Читать по индексу</a:t>
            </a:r>
            <a:r>
              <a:rPr lang="en-US" dirty="0"/>
              <a:t>: </a:t>
            </a:r>
            <a:r>
              <a:rPr lang="ru-RU" dirty="0"/>
              <a:t>считывает значение по определенному индексу</a:t>
            </a:r>
            <a:endParaRPr lang="en-US" dirty="0"/>
          </a:p>
          <a:p>
            <a:pPr lvl="1"/>
            <a:r>
              <a:rPr lang="ru-RU" dirty="0"/>
              <a:t>Записать по индексу</a:t>
            </a:r>
            <a:r>
              <a:rPr lang="en-US" dirty="0"/>
              <a:t>: </a:t>
            </a:r>
            <a:r>
              <a:rPr lang="ru-RU" dirty="0"/>
              <a:t>записать новое значение в определенный индекс</a:t>
            </a:r>
            <a:endParaRPr lang="en-US" dirty="0"/>
          </a:p>
          <a:p>
            <a:pPr lvl="1"/>
            <a:r>
              <a:rPr lang="ru-RU" dirty="0"/>
              <a:t>Длина</a:t>
            </a:r>
            <a:r>
              <a:rPr lang="en-US" dirty="0"/>
              <a:t>: </a:t>
            </a:r>
            <a:r>
              <a:rPr lang="ru-RU" dirty="0"/>
              <a:t>сколько элементов в массиве</a:t>
            </a:r>
            <a:endParaRPr lang="en-US" dirty="0"/>
          </a:p>
          <a:p>
            <a:r>
              <a:rPr lang="ru-RU" dirty="0"/>
              <a:t>И запись, и дополнить выводят массив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ru-RU" dirty="0">
                <a:sym typeface="Wingdings" panose="05000000000000000000" pitchFamily="2" charset="2"/>
              </a:rPr>
              <a:t> вам нужно будет записать этот массив обратно в переменную, если вы хотите обновить сохраненный массив (см. Слайды записи / добавления)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Блок</a:t>
            </a:r>
            <a:r>
              <a:rPr lang="en-US" dirty="0"/>
              <a:t>: </a:t>
            </a:r>
            <a:r>
              <a:rPr lang="ru-RU" dirty="0"/>
              <a:t>операции над массивом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078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954" y="4461822"/>
            <a:ext cx="6934200" cy="13430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Как использовать массивы</a:t>
            </a:r>
            <a:r>
              <a:rPr lang="en-US" dirty="0"/>
              <a:t> (</a:t>
            </a:r>
            <a:r>
              <a:rPr lang="ru-RU" dirty="0"/>
              <a:t>Чтение</a:t>
            </a:r>
            <a:r>
              <a:rPr lang="en-US" dirty="0"/>
              <a:t>)?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48247"/>
          <a:stretch/>
        </p:blipFill>
        <p:spPr>
          <a:xfrm>
            <a:off x="1133852" y="2427278"/>
            <a:ext cx="6924675" cy="17499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8374" y="3441161"/>
            <a:ext cx="798660" cy="8800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4534" y="5431738"/>
            <a:ext cx="952500" cy="104775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397549" y="3748546"/>
            <a:ext cx="2067513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Считать значение по индексу 1</a:t>
            </a:r>
            <a:endParaRPr lang="en-US" dirty="0"/>
          </a:p>
        </p:txBody>
      </p:sp>
      <p:cxnSp>
        <p:nvCxnSpPr>
          <p:cNvPr id="28" name="Straight Arrow Connector 27"/>
          <p:cNvCxnSpPr>
            <a:cxnSpLocks/>
            <a:stCxn id="22" idx="0"/>
          </p:cNvCxnSpPr>
          <p:nvPr/>
        </p:nvCxnSpPr>
        <p:spPr>
          <a:xfrm flipV="1">
            <a:off x="4431306" y="3436208"/>
            <a:ext cx="291882" cy="3123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841420" y="4394877"/>
            <a:ext cx="130630" cy="72413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Up Arrow 5"/>
          <p:cNvSpPr/>
          <p:nvPr/>
        </p:nvSpPr>
        <p:spPr>
          <a:xfrm>
            <a:off x="2818609" y="5600290"/>
            <a:ext cx="2489239" cy="980675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Используйте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ru-RU" sz="1200" dirty="0">
                <a:solidFill>
                  <a:srgbClr val="002060"/>
                </a:solidFill>
              </a:rPr>
              <a:t>режим </a:t>
            </a:r>
            <a:r>
              <a:rPr lang="en-US" sz="1200" dirty="0">
                <a:solidFill>
                  <a:srgbClr val="002060"/>
                </a:solidFill>
              </a:rPr>
              <a:t>“</a:t>
            </a:r>
            <a:r>
              <a:rPr lang="ru-RU" sz="1200" dirty="0">
                <a:solidFill>
                  <a:srgbClr val="002060"/>
                </a:solidFill>
              </a:rPr>
              <a:t>считать по индексу</a:t>
            </a:r>
            <a:r>
              <a:rPr lang="en-US" sz="1200" dirty="0">
                <a:solidFill>
                  <a:srgbClr val="002060"/>
                </a:solidFill>
              </a:rPr>
              <a:t>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3673929" y="1862499"/>
            <a:ext cx="1813075" cy="74465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Блок работы над массивом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66302" y="1862978"/>
            <a:ext cx="2122714" cy="739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Вывести значение на экран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566301" y="3764468"/>
            <a:ext cx="3390959" cy="739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Код сверху отобразит 10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Код снизу отобразит 0 для лжи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61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b="51613"/>
          <a:stretch/>
        </p:blipFill>
        <p:spPr>
          <a:xfrm>
            <a:off x="533400" y="1968437"/>
            <a:ext cx="5998633" cy="19830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t="48653"/>
          <a:stretch/>
        </p:blipFill>
        <p:spPr>
          <a:xfrm>
            <a:off x="391886" y="4554229"/>
            <a:ext cx="5998633" cy="210441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Как использовать массивы</a:t>
            </a:r>
            <a:r>
              <a:rPr lang="en-US" dirty="0"/>
              <a:t> (</a:t>
            </a:r>
            <a:r>
              <a:rPr lang="ru-RU" dirty="0"/>
              <a:t>Запись</a:t>
            </a:r>
            <a:r>
              <a:rPr lang="en-US" dirty="0"/>
              <a:t>)?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90486" y="3307758"/>
            <a:ext cx="1066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Считать массив, в который вы хотите записать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868386" y="3518861"/>
            <a:ext cx="19727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Используйте операции над массивом, чтобы записать значение в определенный индекс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923669" y="3524234"/>
            <a:ext cx="12969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Запишите результат обратно в массив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091768" y="2521736"/>
            <a:ext cx="251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Записываем 700 в массив под индексом 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91768" y="4904261"/>
            <a:ext cx="251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Записываем Ложь в массив под индексом </a:t>
            </a: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15957230"/>
      </p:ext>
    </p:extLst>
  </p:cSld>
  <p:clrMapOvr>
    <a:masterClrMapping/>
  </p:clrMapOvr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4169</TotalTime>
  <Words>859</Words>
  <Application>Microsoft Office PowerPoint</Application>
  <PresentationFormat>Экран (4:3)</PresentationFormat>
  <Paragraphs>133</Paragraphs>
  <Slides>17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Helvetica Neue</vt:lpstr>
      <vt:lpstr>Tahoma</vt:lpstr>
      <vt:lpstr>Wingdings</vt:lpstr>
      <vt:lpstr>advanced</vt:lpstr>
      <vt:lpstr>Массивы</vt:lpstr>
      <vt:lpstr>На этом занятии</vt:lpstr>
      <vt:lpstr>Зачем использовать массивы?</vt:lpstr>
      <vt:lpstr>Массивы</vt:lpstr>
      <vt:lpstr>Блоки массивов: краткое руководство</vt:lpstr>
      <vt:lpstr>Индексы массива</vt:lpstr>
      <vt:lpstr>Блок: операции над массивом</vt:lpstr>
      <vt:lpstr>Как использовать массивы (Чтение)?</vt:lpstr>
      <vt:lpstr>Как использовать массивы (Запись)?</vt:lpstr>
      <vt:lpstr>Цикл: итерационное число</vt:lpstr>
      <vt:lpstr>Заметка: Дополнить vs. Записать</vt:lpstr>
      <vt:lpstr>Испытание 1</vt:lpstr>
      <vt:lpstr>Испытание 1 Решение</vt:lpstr>
      <vt:lpstr>Испытание 2</vt:lpstr>
      <vt:lpstr>Испытание 2 Решение</vt:lpstr>
      <vt:lpstr>Следующие шаги</vt:lpstr>
      <vt:lpstr>Благодарность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Gyro Turns</dc:title>
  <dc:creator>Sanjay Seshan</dc:creator>
  <cp:lastModifiedBy>Vladimir Abay</cp:lastModifiedBy>
  <cp:revision>223</cp:revision>
  <cp:lastPrinted>2015-11-15T16:03:22Z</cp:lastPrinted>
  <dcterms:created xsi:type="dcterms:W3CDTF">2014-10-28T21:59:38Z</dcterms:created>
  <dcterms:modified xsi:type="dcterms:W3CDTF">2019-06-12T11:03:59Z</dcterms:modified>
</cp:coreProperties>
</file>