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5" r:id="rId1"/>
  </p:sldMasterIdLst>
  <p:notesMasterIdLst>
    <p:notesMasterId r:id="rId12"/>
  </p:notesMasterIdLst>
  <p:handoutMasterIdLst>
    <p:handoutMasterId r:id="rId13"/>
  </p:handoutMasterIdLst>
  <p:sldIdLst>
    <p:sldId id="267" r:id="rId2"/>
    <p:sldId id="265" r:id="rId3"/>
    <p:sldId id="257" r:id="rId4"/>
    <p:sldId id="264" r:id="rId5"/>
    <p:sldId id="259" r:id="rId6"/>
    <p:sldId id="260" r:id="rId7"/>
    <p:sldId id="261" r:id="rId8"/>
    <p:sldId id="262" r:id="rId9"/>
    <p:sldId id="266" r:id="rId10"/>
    <p:sldId id="263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559" autoAdjust="0"/>
    <p:restoredTop sz="94613"/>
  </p:normalViewPr>
  <p:slideViewPr>
    <p:cSldViewPr snapToGrid="0" snapToObjects="1">
      <p:cViewPr>
        <p:scale>
          <a:sx n="119" d="100"/>
          <a:sy n="119" d="100"/>
        </p:scale>
        <p:origin x="1722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54B44E-40A3-0E46-B16A-9BF1250A248B}" type="datetimeFigureOut">
              <a:rPr lang="en-US" smtClean="0"/>
              <a:t>6/19/2019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DF1604-CF25-2840-A4A3-96CDE3604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35781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6AD16C-2DB4-6642-BAD4-9ED973A087A0}" type="datetimeFigureOut">
              <a:rPr lang="en-US" smtClean="0"/>
              <a:t>6/19/2019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5BF589-3978-3C45-966B-D7B7A71F2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84166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BF589-3978-3C45-966B-D7B7A71F2A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4074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BF589-3978-3C45-966B-D7B7A71F2A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5305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2016, EV3Lessons.com (last edit 7/19/2016)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" y="-1"/>
            <a:ext cx="9144000" cy="1920240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8" name="Group 16"/>
          <p:cNvGrpSpPr/>
          <p:nvPr/>
        </p:nvGrpSpPr>
        <p:grpSpPr>
          <a:xfrm>
            <a:off x="0" y="1920240"/>
            <a:ext cx="9144000" cy="137411"/>
            <a:chOff x="284163" y="1759424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855890"/>
            <a:ext cx="8229600" cy="1088136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marL="0" algn="ctr" defTabSz="914400" rtl="0" eaLnBrk="1" latinLnBrk="0" hangingPunct="1">
              <a:lnSpc>
                <a:spcPts val="4600"/>
              </a:lnSpc>
              <a:spcBef>
                <a:spcPct val="0"/>
              </a:spcBef>
              <a:buNone/>
              <a:defRPr sz="40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075497"/>
            <a:ext cx="8229600" cy="48463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13" name="Rectangle 12"/>
          <p:cNvSpPr/>
          <p:nvPr/>
        </p:nvSpPr>
        <p:spPr>
          <a:xfrm>
            <a:off x="284163" y="6227064"/>
            <a:ext cx="8574087" cy="17373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4" name="TextBox 13"/>
          <p:cNvSpPr txBox="1"/>
          <p:nvPr/>
        </p:nvSpPr>
        <p:spPr>
          <a:xfrm>
            <a:off x="329321" y="365291"/>
            <a:ext cx="50462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chemeClr val="bg1"/>
                </a:solidFill>
              </a:rPr>
              <a:t>ПРОДВИНУТЫЙ УРОВЕНЬ</a:t>
            </a:r>
          </a:p>
        </p:txBody>
      </p:sp>
      <p:pic>
        <p:nvPicPr>
          <p:cNvPr id="15" name="Picture 14" descr="EV3Lessons.com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0917" y="473502"/>
            <a:ext cx="2940317" cy="1092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Straight Connector 16"/>
          <p:cNvCxnSpPr/>
          <p:nvPr/>
        </p:nvCxnSpPr>
        <p:spPr>
          <a:xfrm>
            <a:off x="457200" y="4012165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57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2016, EV3Lessons.com (last edit 7/19/2016)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0" y="1188720"/>
            <a:ext cx="9144000" cy="137411"/>
            <a:chOff x="284163" y="1577847"/>
            <a:chExt cx="8576373" cy="137411"/>
          </a:xfrm>
        </p:grpSpPr>
        <p:sp>
          <p:nvSpPr>
            <p:cNvPr id="13" name="Rectangle 12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57875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0" y="5075171"/>
            <a:ext cx="9143999" cy="178282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0" y="4937760"/>
            <a:ext cx="9144000" cy="137411"/>
            <a:chOff x="284163" y="1577847"/>
            <a:chExt cx="8576373" cy="137411"/>
          </a:xfrm>
        </p:grpSpPr>
        <p:sp>
          <p:nvSpPr>
            <p:cNvPr id="16" name="Rectangle 15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2016, EV3Lessons.com (last edit 7/19/2016)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9593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0" y="1188720"/>
            <a:ext cx="9144000" cy="137411"/>
            <a:chOff x="284163" y="1577847"/>
            <a:chExt cx="8576373" cy="137411"/>
          </a:xfrm>
        </p:grpSpPr>
        <p:sp>
          <p:nvSpPr>
            <p:cNvPr id="18" name="Rectangle 17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3412" y="2151063"/>
            <a:ext cx="393192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78188" y="2151063"/>
            <a:ext cx="393192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4163" y="1577847"/>
            <a:ext cx="1600200" cy="13741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1885174" y="1577847"/>
            <a:ext cx="2743200" cy="13741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Rectangle 12"/>
          <p:cNvSpPr/>
          <p:nvPr/>
        </p:nvSpPr>
        <p:spPr>
          <a:xfrm>
            <a:off x="4626864" y="1577847"/>
            <a:ext cx="4233672" cy="13741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10337263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0" y="1188720"/>
            <a:ext cx="9144000" cy="137411"/>
            <a:chOff x="284163" y="1577847"/>
            <a:chExt cx="8576373" cy="137411"/>
          </a:xfrm>
        </p:grpSpPr>
        <p:sp>
          <p:nvSpPr>
            <p:cNvPr id="21" name="Rectangle 20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3412" y="1735138"/>
            <a:ext cx="3931920" cy="83325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3412" y="2590800"/>
            <a:ext cx="3931920" cy="35353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9495" y="1735138"/>
            <a:ext cx="3931920" cy="83325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6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9495" y="2590800"/>
            <a:ext cx="3931920" cy="35353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2016, EV3Lessons.com (last edit 7/19/2016)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7325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0" y="1188720"/>
            <a:ext cx="9144000" cy="137411"/>
            <a:chOff x="284163" y="1577847"/>
            <a:chExt cx="8576373" cy="137411"/>
          </a:xfrm>
        </p:grpSpPr>
        <p:sp>
          <p:nvSpPr>
            <p:cNvPr id="17" name="Rectangle 16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2016, EV3Lessons.com (last edit 7/19/2016)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2840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1188720"/>
            <a:ext cx="9144000" cy="137411"/>
            <a:chOff x="284163" y="1577847"/>
            <a:chExt cx="8576373" cy="137411"/>
          </a:xfrm>
        </p:grpSpPr>
        <p:sp>
          <p:nvSpPr>
            <p:cNvPr id="14" name="Rectangle 13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4163" y="2133600"/>
            <a:ext cx="8574087" cy="40132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2016, EV3Lessons.com (last edit 7/19/2016)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99076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 rot="5400000">
            <a:off x="5257800" y="2965449"/>
            <a:ext cx="6858000" cy="914400"/>
          </a:xfrm>
        </p:spPr>
        <p:txBody>
          <a:bodyPr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4163" y="457200"/>
            <a:ext cx="6497637" cy="5937250"/>
          </a:xfrm>
        </p:spPr>
        <p:txBody>
          <a:bodyPr vert="eaVert"/>
          <a:lstStyle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679924" y="6437032"/>
            <a:ext cx="2133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2016, EV3Lessons.com (last edit 7/19/2016)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77031" y="6439714"/>
            <a:ext cx="630621" cy="359760"/>
          </a:xfrm>
        </p:spPr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 rot="5400000">
            <a:off x="4753323" y="3358675"/>
            <a:ext cx="6861177" cy="137475"/>
            <a:chOff x="284163" y="1577847"/>
            <a:chExt cx="8576373" cy="137411"/>
          </a:xfrm>
        </p:grpSpPr>
        <p:sp>
          <p:nvSpPr>
            <p:cNvPr id="13" name="Rectangle 12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140716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2016, EV3Lessons.com (last edit 7/19/2016)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99698" y="1554163"/>
            <a:ext cx="8737927" cy="47418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6660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4163" y="1818870"/>
            <a:ext cx="8574087" cy="43072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84041" y="643434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9698" y="6437032"/>
            <a:ext cx="61249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sk-SK"/>
              <a:t>© 2016, EV3Lessons.com (last edit 7/19/2016)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1188720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97915" y="6439714"/>
            <a:ext cx="630621" cy="35976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tx1"/>
                </a:solidFill>
              </a:defRPr>
            </a:lvl1pPr>
          </a:lstStyle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743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6" r:id="rId1"/>
    <p:sldLayoutId id="2147483837" r:id="rId2"/>
    <p:sldLayoutId id="2147483838" r:id="rId3"/>
    <p:sldLayoutId id="2147483839" r:id="rId4"/>
    <p:sldLayoutId id="2147483840" r:id="rId5"/>
    <p:sldLayoutId id="2147483841" r:id="rId6"/>
    <p:sldLayoutId id="2147483842" r:id="rId7"/>
    <p:sldLayoutId id="2147483843" r:id="rId8"/>
    <p:sldLayoutId id="2147483844" r:id="rId9"/>
  </p:sldLayoutIdLst>
  <p:hf sldNum="0" hdr="0" dt="0"/>
  <p:txStyles>
    <p:titleStyle>
      <a:lvl1pPr marL="231775" indent="3175" algn="l" defTabSz="914400" rtl="0" eaLnBrk="1" latinLnBrk="0" hangingPunct="1">
        <a:spcBef>
          <a:spcPct val="0"/>
        </a:spcBef>
        <a:buNone/>
        <a:tabLst/>
        <a:defRPr sz="4200" kern="1200">
          <a:solidFill>
            <a:schemeClr val="bg1"/>
          </a:solidFill>
          <a:latin typeface="Calibri" charset="0"/>
          <a:ea typeface="Calibri" charset="0"/>
          <a:cs typeface="Calibri" charset="0"/>
        </a:defRPr>
      </a:lvl1pPr>
    </p:titleStyle>
    <p:bodyStyle>
      <a:lvl1pPr marL="454025" indent="-454025" algn="l" defTabSz="914400" rtl="0" eaLnBrk="1" latinLnBrk="0" hangingPunct="1">
        <a:spcBef>
          <a:spcPts val="20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260475" indent="-346075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00200" indent="-339725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939925" indent="-3317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290763" indent="-344488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2625725" indent="-3444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970213" indent="-344488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3313113" indent="-3444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lang="en-US" sz="1800" kern="1200" dirty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creativecommons.org/licenses/by-nc-sa/4.0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2016, EV3Lessons.com (last edit 7/19/2016)</a:t>
            </a:r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Обнаружение застревания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By Sanjay and Arvind </a:t>
            </a:r>
            <a:r>
              <a:rPr lang="en-US" dirty="0" err="1"/>
              <a:t>Seshan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3" t="17619" r="3095" b="25000"/>
          <a:stretch/>
        </p:blipFill>
        <p:spPr>
          <a:xfrm>
            <a:off x="3459013" y="4560129"/>
            <a:ext cx="2225974" cy="1382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3688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Этот урок создан </a:t>
            </a:r>
            <a:r>
              <a:rPr lang="en-US" dirty="0"/>
              <a:t>Sanjay </a:t>
            </a:r>
            <a:r>
              <a:rPr lang="en-US" dirty="0" err="1"/>
              <a:t>Seshan</a:t>
            </a:r>
            <a:r>
              <a:rPr lang="en-US" dirty="0"/>
              <a:t> </a:t>
            </a:r>
            <a:r>
              <a:rPr lang="ru-RU" dirty="0"/>
              <a:t>и </a:t>
            </a:r>
            <a:r>
              <a:rPr lang="en-US" dirty="0"/>
              <a:t>Arvind </a:t>
            </a:r>
            <a:r>
              <a:rPr lang="en-US" dirty="0" err="1"/>
              <a:t>Seshan</a:t>
            </a:r>
            <a:endParaRPr lang="ru-RU" dirty="0"/>
          </a:p>
          <a:p>
            <a:r>
              <a:rPr lang="ru-RU" dirty="0"/>
              <a:t>Код создан </a:t>
            </a:r>
            <a:r>
              <a:rPr lang="en-US" dirty="0"/>
              <a:t>Hoosier </a:t>
            </a:r>
            <a:r>
              <a:rPr lang="en-US" dirty="0" err="1"/>
              <a:t>Girlz</a:t>
            </a:r>
            <a:r>
              <a:rPr lang="en-US" dirty="0"/>
              <a:t>, </a:t>
            </a:r>
            <a:r>
              <a:rPr lang="ru-RU" dirty="0"/>
              <a:t>и</a:t>
            </a:r>
            <a:r>
              <a:rPr lang="en-US" dirty="0"/>
              <a:t> Sanjay </a:t>
            </a:r>
            <a:r>
              <a:rPr lang="ru-RU" dirty="0"/>
              <a:t>и </a:t>
            </a:r>
            <a:r>
              <a:rPr lang="en-US" dirty="0"/>
              <a:t>Arvind </a:t>
            </a:r>
            <a:r>
              <a:rPr lang="en-US" dirty="0" err="1"/>
              <a:t>Seshan</a:t>
            </a:r>
            <a:endParaRPr lang="en-US" dirty="0"/>
          </a:p>
          <a:p>
            <a:r>
              <a:rPr lang="ru-RU" dirty="0"/>
              <a:t>Больше уроков доступно на сайте  </a:t>
            </a:r>
            <a:r>
              <a:rPr lang="en-US" dirty="0"/>
              <a:t>mindlesson.ru </a:t>
            </a:r>
            <a:r>
              <a:rPr lang="ru-RU" dirty="0"/>
              <a:t>и </a:t>
            </a:r>
            <a:r>
              <a:rPr lang="en-US" dirty="0"/>
              <a:t>ev3lessons.com</a:t>
            </a:r>
            <a:endParaRPr lang="ru-RU" dirty="0"/>
          </a:p>
          <a:p>
            <a:r>
              <a:rPr lang="ru-RU" dirty="0"/>
              <a:t>Перевод осуществил: Абай Владимир</a:t>
            </a:r>
            <a:r>
              <a:rPr lang="en-US" dirty="0"/>
              <a:t>, abayvladimir@hotmail.com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2016, EV3Lessons.com (last edit 7/19/2016)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Благодарность</a:t>
            </a:r>
            <a:endParaRPr lang="en-US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57199" y="5391957"/>
            <a:ext cx="7913347" cy="923330"/>
          </a:xfrm>
          <a:prstGeom prst="rect">
            <a:avLst/>
          </a:prstGeom>
          <a:solidFill>
            <a:srgbClr val="F5F5F5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</a:rPr>
              <a:t>                         </a:t>
            </a: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This work is licensed under a 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2"/>
              </a:rPr>
              <a:t>Creative Commons Attribution-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2"/>
              </a:rPr>
              <a:t>NonCommercial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2"/>
              </a:rPr>
              <a:t>-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2"/>
              </a:rPr>
              <a:t>ShareAlike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2"/>
              </a:rPr>
              <a:t> 4.0 International License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.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rgbClr val="4374B7"/>
              </a:solidFill>
              <a:effectLst/>
              <a:latin typeface="Helvetica Neue"/>
            </a:endParaRPr>
          </a:p>
        </p:txBody>
      </p:sp>
      <p:pic>
        <p:nvPicPr>
          <p:cNvPr id="6" name="Picture 2" descr="Creative Commons License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9111" y="4312845"/>
            <a:ext cx="2161449" cy="76142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3955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2016, EV3Lessons.com (last edit 7/19/2016)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На этом занятии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56760" y="2073040"/>
            <a:ext cx="8351811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2000"/>
              </a:spcBef>
              <a:spcAft>
                <a:spcPts val="2000"/>
              </a:spcAft>
              <a:buClr>
                <a:schemeClr val="bg1">
                  <a:lumMod val="65000"/>
                </a:schemeClr>
              </a:buClr>
              <a:buSzPct val="90000"/>
              <a:buFont typeface="+mj-lt"/>
              <a:buAutoNum type="arabicPeriod"/>
            </a:pP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Узнаем что такое обнаружение застревания и почему это может быть полезным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457200" indent="-457200">
              <a:spcBef>
                <a:spcPts val="2000"/>
              </a:spcBef>
              <a:spcAft>
                <a:spcPts val="2000"/>
              </a:spcAft>
              <a:buClr>
                <a:schemeClr val="bg1">
                  <a:lumMod val="65000"/>
                </a:schemeClr>
              </a:buClr>
              <a:buSzPct val="90000"/>
              <a:buFont typeface="+mj-lt"/>
              <a:buAutoNum type="arabicPeriod"/>
            </a:pP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Узнаем как обнаружение застревания поможет роботу оправиться после сбоя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457200" indent="-457200">
              <a:spcBef>
                <a:spcPts val="2000"/>
              </a:spcBef>
              <a:spcAft>
                <a:spcPts val="2000"/>
              </a:spcAft>
              <a:buClr>
                <a:schemeClr val="bg1">
                  <a:lumMod val="65000"/>
                </a:schemeClr>
              </a:buClr>
              <a:buSzPct val="90000"/>
              <a:buFont typeface="+mj-lt"/>
              <a:buAutoNum type="arabicPeriod"/>
            </a:pP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Научимся переходить к следующему блоку даже если робот застрял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spcBef>
                <a:spcPts val="2000"/>
              </a:spcBef>
              <a:spcAft>
                <a:spcPts val="2000"/>
              </a:spcAft>
              <a:buClr>
                <a:schemeClr val="bg1">
                  <a:lumMod val="65000"/>
                </a:schemeClr>
              </a:buClr>
              <a:buSzPct val="90000"/>
            </a:pPr>
            <a:r>
              <a:rPr lang="ru-RU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Пререквизиты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: </a:t>
            </a: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блоки математики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Шины данных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Логические операции и принятие решений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Циклы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Блоки движения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76467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698" y="1504370"/>
            <a:ext cx="4304656" cy="5057932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Обнаружение застревания – программа, которая останавливает мотор, когда он застревает</a:t>
            </a:r>
            <a:endParaRPr lang="en-US" dirty="0"/>
          </a:p>
          <a:p>
            <a:r>
              <a:rPr lang="ru-RU" dirty="0"/>
              <a:t>Если вы участвуете в соревнованиях, вам скорее всего нужно поправлять робота и получать штраф, если робот застрянет</a:t>
            </a:r>
            <a:endParaRPr lang="en-US" dirty="0"/>
          </a:p>
          <a:p>
            <a:r>
              <a:rPr lang="ru-RU" dirty="0"/>
              <a:t>Если вы используете технику обнаружения застревания</a:t>
            </a:r>
            <a:r>
              <a:rPr lang="en-US" dirty="0"/>
              <a:t>, </a:t>
            </a:r>
            <a:r>
              <a:rPr lang="ru-RU" dirty="0"/>
              <a:t>ваш робот продолжит исполнять следующие блоки</a:t>
            </a:r>
            <a:endParaRPr lang="en-US" dirty="0"/>
          </a:p>
          <a:p>
            <a:r>
              <a:rPr lang="ru-RU" dirty="0"/>
              <a:t>В видео робот должен опустить манипулятор, прежде чем он скажет </a:t>
            </a:r>
            <a:r>
              <a:rPr lang="en-US" dirty="0"/>
              <a:t>“Good job”. </a:t>
            </a:r>
            <a:r>
              <a:rPr lang="ru-RU" dirty="0"/>
              <a:t>Однако, если двигатель застревает, то он никогда не скажет «Хорошая работа».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2016, EV3Lessons.com (last edit 7/19/2016)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Что такое обнаружение застревания и как этим пользоваться</a:t>
            </a:r>
            <a:r>
              <a:rPr lang="en-US" dirty="0"/>
              <a:t>?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53592" y="5915971"/>
            <a:ext cx="43046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Нажмите на видео, чтобы узнать</a:t>
            </a:r>
          </a:p>
          <a:p>
            <a:pPr algn="ctr"/>
            <a:r>
              <a:rPr lang="ru-RU" b="1" dirty="0"/>
              <a:t>об обнаружении застревании</a:t>
            </a:r>
            <a:endParaRPr lang="en-US" b="1" dirty="0"/>
          </a:p>
        </p:txBody>
      </p:sp>
      <p:pic>
        <p:nvPicPr>
          <p:cNvPr id="8" name="stallDetection(subtiteled)">
            <a:hlinkClick r:id="" action="ppaction://media"/>
            <a:extLst>
              <a:ext uri="{FF2B5EF4-FFF2-40B4-BE49-F238E27FC236}">
                <a16:creationId xmlns:a16="http://schemas.microsoft.com/office/drawing/2014/main" id="{43F6F0ED-7C32-40C3-B68D-6CA981C3D151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52746" y="2296862"/>
            <a:ext cx="4857490" cy="2732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18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76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2016, EV3Lessons.com (last edit 7/19/2016)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Move Degrees </a:t>
            </a:r>
            <a:r>
              <a:rPr lang="ru-RU" dirty="0"/>
              <a:t>и</a:t>
            </a:r>
            <a:r>
              <a:rPr lang="en-US" dirty="0"/>
              <a:t> Move Seconds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6760" y="1566107"/>
            <a:ext cx="8351811" cy="4914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4025" indent="-454025">
              <a:spcBef>
                <a:spcPts val="2000"/>
              </a:spcBef>
              <a:spcAft>
                <a:spcPts val="2000"/>
              </a:spcAft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</a:pP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В нашем уроке «Блоки движения» в Продолжающем уровне, мы сказали, что при использовании 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Move Degrees, </a:t>
            </a: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ваш мотор может застрять</a:t>
            </a: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454025" indent="-454025">
              <a:spcBef>
                <a:spcPts val="2000"/>
              </a:spcBef>
              <a:spcAft>
                <a:spcPts val="2000"/>
              </a:spcAft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</a:pP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Мы говорили вам, что </a:t>
            </a:r>
            <a:r>
              <a:rPr lang="ru-RU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Move</a:t>
            </a: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Seconds</a:t>
            </a: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помогает избежать застреваний, но не так точно</a:t>
            </a: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454025" indent="-454025">
              <a:spcBef>
                <a:spcPts val="2000"/>
              </a:spcBef>
              <a:spcAft>
                <a:spcPts val="2000"/>
              </a:spcAft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</a:pP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Это единственный выбор?</a:t>
            </a: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454025" indent="-454025">
              <a:spcBef>
                <a:spcPts val="2000"/>
              </a:spcBef>
              <a:spcAft>
                <a:spcPts val="2000"/>
              </a:spcAft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</a:pP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Как вы можете использовать </a:t>
            </a:r>
            <a:r>
              <a:rPr lang="ru-RU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Move</a:t>
            </a: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Degrees</a:t>
            </a: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и предотвращать застревания?</a:t>
            </a: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454025" indent="-454025">
              <a:spcBef>
                <a:spcPts val="2000"/>
              </a:spcBef>
              <a:spcAft>
                <a:spcPts val="2000"/>
              </a:spcAft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</a:pP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Мы покажем вам как, на это уроке</a:t>
            </a:r>
            <a:endParaRPr lang="en-US" sz="1600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22857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На этом уроке вам нужен манипулятор, подключенный к мотору</a:t>
            </a:r>
            <a:endParaRPr lang="en-US" dirty="0"/>
          </a:p>
          <a:p>
            <a:r>
              <a:rPr lang="ru-RU" dirty="0"/>
              <a:t>Мы должны настроить код на использование среднего мотора, подключенный к порту А</a:t>
            </a:r>
            <a:r>
              <a:rPr lang="en-US" dirty="0"/>
              <a:t> – </a:t>
            </a:r>
            <a:r>
              <a:rPr lang="ru-RU" dirty="0"/>
              <a:t>это стоит подстроить под своего робота</a:t>
            </a:r>
            <a:endParaRPr lang="en-US" dirty="0"/>
          </a:p>
          <a:p>
            <a:r>
              <a:rPr lang="ru-RU" dirty="0"/>
              <a:t>Следуйте уроку, используя предоставленный код EV3. Начните с шага 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2016, EV3Lessons.com (last edit 7/19/2016)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Требования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10804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2016, EV3Lessons.com (last edit 7/19/2016)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Шаг</a:t>
            </a:r>
            <a:r>
              <a:rPr lang="en-US" dirty="0"/>
              <a:t> 1: </a:t>
            </a:r>
            <a:r>
              <a:rPr lang="ru-RU" dirty="0"/>
              <a:t>Двигаться до застревания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513267"/>
            <a:ext cx="9144000" cy="2677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3325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2016, EV3Lessons.com (last edit 7/19/2016)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Шаг</a:t>
            </a:r>
            <a:r>
              <a:rPr lang="en-US" dirty="0"/>
              <a:t> 2A: Move Degrees </a:t>
            </a:r>
            <a:r>
              <a:rPr lang="ru-RU" dirty="0"/>
              <a:t>+ обнаружение застревания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791535"/>
            <a:ext cx="9144000" cy="2178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2673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2016, EV3Lessons.com (last edit 7/19/2016)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Шаг</a:t>
            </a:r>
            <a:r>
              <a:rPr lang="en-US" dirty="0"/>
              <a:t> 2B: </a:t>
            </a:r>
            <a:r>
              <a:rPr lang="ru-RU" dirty="0"/>
              <a:t>Альтернатива</a:t>
            </a:r>
            <a:r>
              <a:rPr lang="en-US" dirty="0"/>
              <a:t> Move Degrees + </a:t>
            </a:r>
            <a:r>
              <a:rPr lang="ru-RU" dirty="0"/>
              <a:t>обнаружение застревания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935684"/>
            <a:ext cx="9144000" cy="204337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718208" y="4823343"/>
            <a:ext cx="13311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Эти блоки для видео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03696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163" y="2133600"/>
            <a:ext cx="8574087" cy="3992563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ru-RU" dirty="0">
                <a:solidFill>
                  <a:srgbClr val="FF0000"/>
                </a:solidFill>
              </a:rPr>
              <a:t>Что такое застревание</a:t>
            </a:r>
            <a:r>
              <a:rPr lang="en-US" dirty="0">
                <a:solidFill>
                  <a:srgbClr val="FF0000"/>
                </a:solidFill>
              </a:rPr>
              <a:t>?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ru-RU" dirty="0"/>
              <a:t>Отв.:</a:t>
            </a:r>
            <a:r>
              <a:rPr lang="en-US" dirty="0"/>
              <a:t> </a:t>
            </a:r>
            <a:r>
              <a:rPr lang="ru-RU" dirty="0"/>
              <a:t>Когда ваш мотор застревает и программа больше не идет к следующим блокам</a:t>
            </a:r>
            <a:r>
              <a:rPr lang="en-US" dirty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>
                <a:solidFill>
                  <a:srgbClr val="FF0000"/>
                </a:solidFill>
              </a:rPr>
              <a:t>Почему обнаружение застревания полезно</a:t>
            </a:r>
            <a:r>
              <a:rPr lang="en-US" dirty="0">
                <a:solidFill>
                  <a:srgbClr val="FF0000"/>
                </a:solidFill>
              </a:rPr>
              <a:t>?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ru-RU" dirty="0"/>
              <a:t>Отв.: Когда робот застревает, он перестает исполнять движение и идет дальше по программе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2016, EV3Lessons.com (last edit 7/19/2016)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Обсуждение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9294528"/>
      </p:ext>
    </p:extLst>
  </p:cSld>
  <p:clrMapOvr>
    <a:masterClrMapping/>
  </p:clrMapOvr>
</p:sld>
</file>

<file path=ppt/theme/theme1.xml><?xml version="1.0" encoding="utf-8"?>
<a:theme xmlns:a="http://schemas.openxmlformats.org/drawingml/2006/main" name="advanced">
  <a:themeElements>
    <a:clrScheme name="Spectrum">
      <a:dk1>
        <a:sysClr val="windowText" lastClr="000000"/>
      </a:dk1>
      <a:lt1>
        <a:sysClr val="window" lastClr="FFFFFF"/>
      </a:lt1>
      <a:dk2>
        <a:srgbClr val="252731"/>
      </a:dk2>
      <a:lt2>
        <a:srgbClr val="EAE7E4"/>
      </a:lt2>
      <a:accent1>
        <a:srgbClr val="990000"/>
      </a:accent1>
      <a:accent2>
        <a:srgbClr val="FF6600"/>
      </a:accent2>
      <a:accent3>
        <a:srgbClr val="FFBA00"/>
      </a:accent3>
      <a:accent4>
        <a:srgbClr val="99CC00"/>
      </a:accent4>
      <a:accent5>
        <a:srgbClr val="528A02"/>
      </a:accent5>
      <a:accent6>
        <a:srgbClr val="333333"/>
      </a:accent6>
      <a:hlink>
        <a:srgbClr val="660000"/>
      </a:hlink>
      <a:folHlink>
        <a:srgbClr val="CC330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pectrum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70000"/>
                <a:satMod val="150000"/>
              </a:schemeClr>
            </a:gs>
            <a:gs pos="100000">
              <a:schemeClr val="phClr">
                <a:tint val="9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95000"/>
                <a:shade val="70000"/>
                <a:satMod val="150000"/>
              </a:schemeClr>
            </a:gs>
            <a:gs pos="100000">
              <a:schemeClr val="phClr">
                <a:tint val="100000"/>
                <a:shade val="100000"/>
                <a:satMod val="150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6600000" sx="101000" sy="101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50800" dir="5400000" sx="105000" sy="105000" algn="ct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4800000"/>
            </a:lightRig>
          </a:scene3d>
          <a:sp3d prstMaterial="matte">
            <a:bevelT w="63500" h="50800" prst="angl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advanced" id="{90896108-50DE-FE4A-B182-456CF756ABD8}" vid="{7A7CEA50-AD81-7D48-98DE-F95E5886FB3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advanced</Template>
  <TotalTime>2997</TotalTime>
  <Words>444</Words>
  <Application>Microsoft Office PowerPoint</Application>
  <PresentationFormat>Экран (4:3)</PresentationFormat>
  <Paragraphs>49</Paragraphs>
  <Slides>10</Slides>
  <Notes>2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Helvetica Neue</vt:lpstr>
      <vt:lpstr>Wingdings</vt:lpstr>
      <vt:lpstr>advanced</vt:lpstr>
      <vt:lpstr>Обнаружение застревания</vt:lpstr>
      <vt:lpstr>На этом занятии</vt:lpstr>
      <vt:lpstr>Что такое обнаружение застревания и как этим пользоваться? </vt:lpstr>
      <vt:lpstr>Move Degrees и Move Seconds</vt:lpstr>
      <vt:lpstr>Требования</vt:lpstr>
      <vt:lpstr>Шаг 1: Двигаться до застревания</vt:lpstr>
      <vt:lpstr>Шаг 2A: Move Degrees + обнаружение застревания</vt:lpstr>
      <vt:lpstr>Шаг 2B: Альтернатива Move Degrees + обнаружение застревания</vt:lpstr>
      <vt:lpstr>Обсуждение</vt:lpstr>
      <vt:lpstr>Благодарность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Stall Detection</dc:title>
  <dc:creator>Vladimir Abay</dc:creator>
  <cp:lastModifiedBy>Vladimir Abay</cp:lastModifiedBy>
  <cp:revision>87</cp:revision>
  <dcterms:created xsi:type="dcterms:W3CDTF">2014-10-28T21:59:38Z</dcterms:created>
  <dcterms:modified xsi:type="dcterms:W3CDTF">2019-06-19T15:06:51Z</dcterms:modified>
</cp:coreProperties>
</file>