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8"/>
  </p:notesMasterIdLst>
  <p:handoutMasterIdLst>
    <p:handoutMasterId r:id="rId19"/>
  </p:handoutMasterIdLst>
  <p:sldIdLst>
    <p:sldId id="421" r:id="rId4"/>
    <p:sldId id="418" r:id="rId5"/>
    <p:sldId id="414" r:id="rId6"/>
    <p:sldId id="415" r:id="rId7"/>
    <p:sldId id="416" r:id="rId8"/>
    <p:sldId id="411" r:id="rId9"/>
    <p:sldId id="412" r:id="rId10"/>
    <p:sldId id="419" r:id="rId11"/>
    <p:sldId id="420" r:id="rId12"/>
    <p:sldId id="417" r:id="rId13"/>
    <p:sldId id="330" r:id="rId14"/>
    <p:sldId id="348" r:id="rId15"/>
    <p:sldId id="413" r:id="rId16"/>
    <p:sldId id="42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96271" autoAdjust="0"/>
  </p:normalViewPr>
  <p:slideViewPr>
    <p:cSldViewPr snapToGrid="0" snapToObjects="1">
      <p:cViewPr varScale="1">
        <p:scale>
          <a:sx n="75" d="100"/>
          <a:sy n="75" d="100"/>
        </p:scale>
        <p:origin x="72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70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0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83BA-B3CF-5049-9E4D-B8916281C1A8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C37E7-53C5-E24D-ADD6-C90628716793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5912-7A37-1A46-A397-24482532ACB1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FD2B-0941-FC4A-BBF1-A878F3F4DFB9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5432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7733-8542-A14D-820A-9C7F5370C87F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97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4F9-AC20-2641-8F9A-BF7F52A51EDC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8189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AF3C7-EA47-874D-BC42-3580C9373007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1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EC8DD-CF8B-3E4F-9DDA-EE8D4E0FAE3B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96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A78E-25D2-6641-8078-53C6AC6BF8FA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DA91-AD5F-B245-9932-1DD5C7DE4434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28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765B-820F-DA44-B8A4-98654B26395C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4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9D43-A96A-0648-89EA-41B497708097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07FB-0BC7-B944-A142-37461F81A533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84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7BE2-A6D9-C842-86AA-996A419926E0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5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6963-DD7F-6847-A89D-EF272705C54A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69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0D8E3-831A-6242-9FE6-F418D9091803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1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4CCA-9154-074E-A424-1BD460D778FF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30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DE594-2023-C941-96BE-3F272ED009B8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967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FB09D-1AD6-C742-936F-EADDC9B7A12C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9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0A7EA-4976-3446-8917-BAFBD7645CB0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18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1295-1152-6040-9D94-F74B16BF599E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30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BAF-E9AB-D240-ADB3-3EB7FA8C05BF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2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D167-6426-EE46-BF31-958529310DF4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02E7E-DA70-AA42-A293-DDCF3208C2DA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57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853C-9D55-0D45-A8D0-410EA045567C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68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7143-59EA-1042-A181-1EA9D05B4C01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912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AE9-770D-534A-A6B2-C02DE62B92F5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50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1A54-67EA-FE4F-B007-99F48F8D362E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602A5-4004-D546-9C23-137714CCE981}" type="datetime1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ADEC7-1F51-7E4E-9987-E0817D3169D8}" type="datetime1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1DD-FC53-A64D-A61A-1BBDA4C1F052}" type="datetime1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32E57-03BC-8D49-9B41-185CAF91D2AA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46B4-E64B-614A-9E66-67E01DB1DC3C}" type="datetime1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111D-B5B6-AA4A-BF01-97DDB5086053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29611CE-5D41-DA45-AF39-6B554CA772B2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523039"/>
            <a:ext cx="3845859" cy="2536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968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DDE0-17C7-9D48-B637-E64A0419237D}" type="datetime1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07/04/2016)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1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Вывод на экран текста и графики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Отображение картинки в пиксельном режиме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256" y="2771086"/>
            <a:ext cx="1302902" cy="16539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79158" y="1759642"/>
            <a:ext cx="33214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Шаг</a:t>
            </a:r>
            <a:r>
              <a:rPr lang="en-US" b="1" dirty="0"/>
              <a:t> 1: </a:t>
            </a:r>
          </a:p>
          <a:p>
            <a:r>
              <a:rPr lang="ru-RU" dirty="0"/>
              <a:t>Выберите блок экрана</a:t>
            </a:r>
            <a:endParaRPr lang="en-US" dirty="0"/>
          </a:p>
          <a:p>
            <a:endParaRPr lang="en-US" b="1" dirty="0"/>
          </a:p>
          <a:p>
            <a:r>
              <a:rPr lang="ru-RU" b="1" dirty="0"/>
              <a:t>Шаг</a:t>
            </a:r>
            <a:r>
              <a:rPr lang="en-US" b="1" dirty="0"/>
              <a:t> 2:</a:t>
            </a:r>
          </a:p>
          <a:p>
            <a:r>
              <a:rPr lang="ru-RU" dirty="0"/>
              <a:t>Нажмите на кнопку «переключение режимов» и выберите </a:t>
            </a:r>
            <a:r>
              <a:rPr lang="en-US" dirty="0"/>
              <a:t>“</a:t>
            </a:r>
            <a:r>
              <a:rPr lang="ru-RU" dirty="0"/>
              <a:t>картинка</a:t>
            </a:r>
            <a:r>
              <a:rPr lang="en-US" dirty="0"/>
              <a:t>”</a:t>
            </a:r>
          </a:p>
          <a:p>
            <a:endParaRPr lang="en-US" b="1" dirty="0"/>
          </a:p>
          <a:p>
            <a:r>
              <a:rPr lang="ru-RU" b="1" dirty="0"/>
              <a:t>Шаг</a:t>
            </a:r>
            <a:r>
              <a:rPr lang="en-US" b="1" dirty="0"/>
              <a:t> 3:</a:t>
            </a:r>
            <a:endParaRPr lang="en-US" dirty="0"/>
          </a:p>
          <a:p>
            <a:r>
              <a:rPr lang="ru-RU" dirty="0"/>
              <a:t>Используйте поле сверху справа, чтобы выбрать картинку, которую вы хотите.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3678" t="15588" b="9412"/>
          <a:stretch/>
        </p:blipFill>
        <p:spPr>
          <a:xfrm>
            <a:off x="377109" y="1708754"/>
            <a:ext cx="4389872" cy="9316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861" y="4555717"/>
            <a:ext cx="2782297" cy="1969205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636715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4610"/>
            <a:ext cx="3776430" cy="4892502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b="0" dirty="0">
                <a:solidFill>
                  <a:srgbClr val="3366FF"/>
                </a:solidFill>
              </a:rPr>
              <a:t>Вы можете выводить на экран картинки во время движения</a:t>
            </a:r>
            <a:r>
              <a:rPr lang="en-US" b="0" dirty="0">
                <a:solidFill>
                  <a:srgbClr val="3366FF"/>
                </a:solidFill>
              </a:rPr>
              <a:t>?  </a:t>
            </a:r>
            <a:r>
              <a:rPr lang="ru-RU" b="0" dirty="0">
                <a:solidFill>
                  <a:srgbClr val="3366FF"/>
                </a:solidFill>
              </a:rPr>
              <a:t>Разные глаза, смотрящие налево и направо</a:t>
            </a:r>
            <a:r>
              <a:rPr lang="en-US" b="0" dirty="0">
                <a:solidFill>
                  <a:srgbClr val="3366FF"/>
                </a:solidFill>
              </a:rPr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ru-RU" b="0" dirty="0"/>
              <a:t>Используй блок экрана</a:t>
            </a:r>
            <a:r>
              <a:rPr lang="en-US" b="0" dirty="0"/>
              <a:t>, </a:t>
            </a:r>
            <a:r>
              <a:rPr lang="ru-RU" b="0" dirty="0"/>
              <a:t>Включение мотора и блок ожидания</a:t>
            </a:r>
            <a:endParaRPr lang="en-US" b="0" dirty="0"/>
          </a:p>
          <a:p>
            <a:pPr marL="800100" lvl="1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ru-RU" b="0" dirty="0"/>
              <a:t>Развлекитесь с этим испытанием и сделайте его по своему</a:t>
            </a:r>
            <a:r>
              <a:rPr lang="en-US" b="0" dirty="0"/>
              <a:t>!</a:t>
            </a:r>
          </a:p>
          <a:p>
            <a:endParaRPr lang="en-US" b="0" dirty="0"/>
          </a:p>
        </p:txBody>
      </p:sp>
      <p:pic>
        <p:nvPicPr>
          <p:cNvPr id="7" name="Picture 6" descr="Screen Shot 2014-08-08 at 5.44.3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6" r="41425"/>
          <a:stretch/>
        </p:blipFill>
        <p:spPr>
          <a:xfrm>
            <a:off x="4818048" y="1361358"/>
            <a:ext cx="3556001" cy="25095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r="19750"/>
          <a:stretch/>
        </p:blipFill>
        <p:spPr>
          <a:xfrm>
            <a:off x="6827189" y="3684270"/>
            <a:ext cx="1546860" cy="2019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0" r="24250"/>
          <a:stretch/>
        </p:blipFill>
        <p:spPr>
          <a:xfrm>
            <a:off x="4775351" y="3684270"/>
            <a:ext cx="1859280" cy="2019300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376063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3 решение</a:t>
            </a:r>
            <a:endParaRPr lang="en-US" dirty="0"/>
          </a:p>
        </p:txBody>
      </p:sp>
      <p:pic>
        <p:nvPicPr>
          <p:cNvPr id="5" name="Picture 4" descr="Screen Shot 2014-08-08 at 5.44.32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87" r="2924"/>
          <a:stretch/>
        </p:blipFill>
        <p:spPr>
          <a:xfrm>
            <a:off x="552180" y="1693851"/>
            <a:ext cx="8192052" cy="25095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4261" y="3732696"/>
            <a:ext cx="12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Блок экрана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2174" y="3853043"/>
            <a:ext cx="1292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Включение мотора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968488" y="3753656"/>
            <a:ext cx="996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Блок ожидания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584663" y="3753656"/>
            <a:ext cx="1292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Выключение моторов</a:t>
            </a:r>
            <a:endParaRPr lang="en-US" sz="1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3559942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обсуждения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/>
              <a:t>Почему вы хотите знать как использовать блок экрана</a:t>
            </a:r>
            <a:r>
              <a:rPr lang="en-US" altLang="en-US" dirty="0"/>
              <a:t>?</a:t>
            </a:r>
          </a:p>
          <a:p>
            <a:pPr lvl="1"/>
            <a:r>
              <a:rPr lang="ru-RU" altLang="en-US" dirty="0"/>
              <a:t>Вы возможно хотите видеть данные датчиков?</a:t>
            </a:r>
            <a:r>
              <a:rPr lang="en-US" altLang="en-US" dirty="0"/>
              <a:t> </a:t>
            </a:r>
            <a:endParaRPr lang="ru-RU" altLang="en-US" dirty="0"/>
          </a:p>
          <a:p>
            <a:pPr lvl="1"/>
            <a:r>
              <a:rPr lang="ru-RU" altLang="en-US" dirty="0"/>
              <a:t>Возможно вам нужно, чтобы робот остановился на красной линии, но он останавливается раньше</a:t>
            </a:r>
            <a:endParaRPr lang="en-US" altLang="en-US" dirty="0"/>
          </a:p>
          <a:p>
            <a:pPr lvl="2"/>
            <a:r>
              <a:rPr lang="ru-RU" altLang="en-US" dirty="0"/>
              <a:t>Видит ли робот то, что видите вы?</a:t>
            </a:r>
            <a:endParaRPr lang="en-US" altLang="en-US" dirty="0"/>
          </a:p>
          <a:p>
            <a:pPr lvl="2"/>
            <a:r>
              <a:rPr lang="ru-RU" altLang="en-US" dirty="0"/>
              <a:t>Вы можете вывести значение на экран и проверить</a:t>
            </a:r>
            <a:endParaRPr lang="en-US" altLang="en-US" dirty="0"/>
          </a:p>
          <a:p>
            <a:r>
              <a:rPr lang="ru-RU" altLang="en-US" dirty="0"/>
              <a:t>Это крутой инструмент </a:t>
            </a:r>
            <a:r>
              <a:rPr lang="ru-RU" altLang="en-US" dirty="0" err="1"/>
              <a:t>дебагинга</a:t>
            </a:r>
            <a:r>
              <a:rPr lang="en-US" altLang="en-US" dirty="0"/>
              <a:t>. </a:t>
            </a:r>
            <a:r>
              <a:rPr lang="ru-RU" altLang="en-US" dirty="0"/>
              <a:t>Вы можете узнать больше о </a:t>
            </a:r>
            <a:r>
              <a:rPr lang="ru-RU" altLang="en-US" dirty="0" err="1"/>
              <a:t>дебагинге</a:t>
            </a:r>
            <a:r>
              <a:rPr lang="ru-RU" altLang="en-US" dirty="0"/>
              <a:t> на одном из наших уроков продолжающего уровня</a:t>
            </a:r>
            <a:r>
              <a:rPr lang="en-US" altLang="en-US" dirty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BBA2A392-6625-486A-A301-AC11CB49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199" y="6523039"/>
            <a:ext cx="3845859" cy="253681"/>
          </a:xfrm>
        </p:spPr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Научимся пользоваться блоком экрана – вывод текста и картинок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Поймем как блок экрана может быть полезен в программировании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Блок экрана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ru-RU" b="0" dirty="0"/>
              <a:t>Блок экрана показывает информацию и картинки на экране</a:t>
            </a:r>
          </a:p>
          <a:p>
            <a:pPr marL="342900" indent="-342900">
              <a:buFont typeface="Arial"/>
              <a:buChar char="•"/>
            </a:pPr>
            <a:r>
              <a:rPr lang="ru-RU" b="0" dirty="0"/>
              <a:t>Вы можете управлять положением и размером текста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ru-RU" b="0" dirty="0"/>
              <a:t>Вы можете использовать этот блок для отображения данных датчиков</a:t>
            </a:r>
          </a:p>
          <a:p>
            <a:pPr marL="342900" indent="-342900">
              <a:buFont typeface="Arial"/>
              <a:buChar char="•"/>
            </a:pPr>
            <a:r>
              <a:rPr lang="ru-RU" b="0" dirty="0"/>
              <a:t>Находится в зеленой вкладке</a:t>
            </a:r>
            <a:endParaRPr lang="en-US" b="0" dirty="0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828" y="2192148"/>
            <a:ext cx="3310225" cy="4111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051" y="2686230"/>
            <a:ext cx="3185332" cy="1372988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/>
              <a:t>Еще про блок экрана</a:t>
            </a:r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8245474" cy="4802690"/>
          </a:xfrm>
        </p:spPr>
        <p:txBody>
          <a:bodyPr>
            <a:normAutofit/>
          </a:bodyPr>
          <a:lstStyle/>
          <a:p>
            <a:r>
              <a:rPr lang="ru-RU" altLang="en-US" sz="2400" dirty="0"/>
              <a:t>Два режима отображения</a:t>
            </a:r>
            <a:endParaRPr lang="en-US" altLang="en-US" sz="2400" dirty="0"/>
          </a:p>
          <a:p>
            <a:r>
              <a:rPr lang="ru-RU" altLang="en-US" sz="2400" dirty="0"/>
              <a:t>Пиксельный </a:t>
            </a:r>
            <a:r>
              <a:rPr lang="en-US" altLang="en-US" sz="2400" dirty="0"/>
              <a:t>(</a:t>
            </a:r>
            <a:r>
              <a:rPr lang="ru-RU" altLang="en-US" sz="2400" dirty="0"/>
              <a:t>используется для картинок и текста</a:t>
            </a:r>
            <a:r>
              <a:rPr lang="en-US" altLang="en-US" sz="2400" dirty="0"/>
              <a:t>)</a:t>
            </a:r>
          </a:p>
          <a:p>
            <a:pPr lvl="1"/>
            <a:r>
              <a:rPr lang="en-US" altLang="en-US" sz="2200" dirty="0"/>
              <a:t>178 </a:t>
            </a:r>
            <a:r>
              <a:rPr lang="ru-RU" altLang="en-US" sz="2200" dirty="0"/>
              <a:t>пикселей по горизонтали</a:t>
            </a:r>
            <a:endParaRPr lang="en-US" altLang="en-US" sz="2200" dirty="0"/>
          </a:p>
          <a:p>
            <a:pPr lvl="1"/>
            <a:r>
              <a:rPr lang="en-US" altLang="en-US" sz="2200" dirty="0"/>
              <a:t>128 </a:t>
            </a:r>
            <a:r>
              <a:rPr lang="ru-RU" altLang="en-US" sz="2200" dirty="0"/>
              <a:t>пикселей по вертикали</a:t>
            </a:r>
            <a:endParaRPr lang="en-US" altLang="en-US" sz="2200" dirty="0"/>
          </a:p>
          <a:p>
            <a:r>
              <a:rPr lang="ru-RU" altLang="en-US" sz="2400" dirty="0"/>
              <a:t>Сетка</a:t>
            </a:r>
            <a:r>
              <a:rPr lang="en-US" altLang="en-US" sz="2400" dirty="0"/>
              <a:t> (</a:t>
            </a:r>
            <a:r>
              <a:rPr lang="ru-RU" altLang="en-US" sz="2400" dirty="0"/>
              <a:t>Проще использовать</a:t>
            </a:r>
            <a:r>
              <a:rPr lang="en-US" altLang="en-US" sz="2400" dirty="0"/>
              <a:t>, </a:t>
            </a:r>
            <a:r>
              <a:rPr lang="ru-RU" altLang="en-US" sz="2400" dirty="0"/>
              <a:t>работает только с текстом</a:t>
            </a:r>
            <a:r>
              <a:rPr lang="en-US" altLang="en-US" sz="2400" dirty="0"/>
              <a:t>)</a:t>
            </a:r>
          </a:p>
          <a:p>
            <a:pPr lvl="1"/>
            <a:r>
              <a:rPr lang="en-US" altLang="en-US" sz="2200" dirty="0"/>
              <a:t>22 </a:t>
            </a:r>
            <a:r>
              <a:rPr lang="ru-RU" altLang="en-US" sz="2200" dirty="0"/>
              <a:t>колонки по</a:t>
            </a:r>
            <a:r>
              <a:rPr lang="en-US" altLang="en-US" sz="2200" dirty="0"/>
              <a:t> 8 </a:t>
            </a:r>
            <a:r>
              <a:rPr lang="ru-RU" altLang="en-US" sz="2200" dirty="0"/>
              <a:t>пикселей каждый</a:t>
            </a:r>
            <a:endParaRPr lang="en-US" altLang="en-US" sz="2200" dirty="0"/>
          </a:p>
          <a:p>
            <a:pPr lvl="1"/>
            <a:r>
              <a:rPr lang="en-US" altLang="en-US" sz="2200" dirty="0"/>
              <a:t>12 </a:t>
            </a:r>
            <a:r>
              <a:rPr lang="ru-RU" altLang="en-US" sz="2200" dirty="0"/>
              <a:t>строк по </a:t>
            </a:r>
            <a:r>
              <a:rPr lang="en-US" altLang="en-US" sz="2200" dirty="0"/>
              <a:t>10 </a:t>
            </a:r>
            <a:r>
              <a:rPr lang="ru-RU" altLang="en-US" sz="2200" dirty="0"/>
              <a:t>пикселей каждый</a:t>
            </a:r>
            <a:endParaRPr lang="en-US" altLang="en-US" sz="2200" dirty="0"/>
          </a:p>
          <a:p>
            <a:pPr lvl="1"/>
            <a:r>
              <a:rPr lang="ru-RU" altLang="en-US" sz="2200" dirty="0"/>
              <a:t>Маленькие буквы в 1 колонку и 1 строку</a:t>
            </a:r>
            <a:endParaRPr lang="en-US" altLang="en-US" sz="2200" dirty="0"/>
          </a:p>
          <a:p>
            <a:pPr lvl="1"/>
            <a:r>
              <a:rPr lang="ru-RU" altLang="en-US" sz="2200" dirty="0"/>
              <a:t>Большие буквы в 2 колонки и 2 строки</a:t>
            </a:r>
            <a:endParaRPr lang="en-US" alt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782"/>
          <a:stretch/>
        </p:blipFill>
        <p:spPr>
          <a:xfrm>
            <a:off x="6619360" y="3648364"/>
            <a:ext cx="2069946" cy="2057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dirty="0"/>
              <a:t>Отображение текста в режиме сетки</a:t>
            </a:r>
            <a:endParaRPr lang="en-US" alt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647490" y="1184162"/>
            <a:ext cx="5224741" cy="4826230"/>
            <a:chOff x="2294979" y="1331074"/>
            <a:chExt cx="5224741" cy="482623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934" y="1331074"/>
              <a:ext cx="2324100" cy="2181225"/>
            </a:xfrm>
            <a:prstGeom prst="rect">
              <a:avLst/>
            </a:prstGeom>
          </p:spPr>
        </p:pic>
        <p:sp>
          <p:nvSpPr>
            <p:cNvPr id="44037" name="TextBox 5"/>
            <p:cNvSpPr txBox="1">
              <a:spLocks noChangeArrowheads="1"/>
            </p:cNvSpPr>
            <p:nvPr/>
          </p:nvSpPr>
          <p:spPr bwMode="auto">
            <a:xfrm>
              <a:off x="6008410" y="1720857"/>
              <a:ext cx="1511310" cy="52322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Отображаемый текст</a:t>
              </a:r>
              <a:endParaRPr lang="en-US" altLang="en-US" sz="1400" dirty="0"/>
            </a:p>
          </p:txBody>
        </p:sp>
        <p:sp>
          <p:nvSpPr>
            <p:cNvPr id="44041" name="TextBox 17"/>
            <p:cNvSpPr txBox="1">
              <a:spLocks noChangeArrowheads="1"/>
            </p:cNvSpPr>
            <p:nvPr/>
          </p:nvSpPr>
          <p:spPr bwMode="auto">
            <a:xfrm>
              <a:off x="5768491" y="4987753"/>
              <a:ext cx="1751228" cy="11695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Размер шрифта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0 – </a:t>
              </a:r>
              <a:r>
                <a:rPr lang="ru-RU" altLang="en-US" sz="1400" dirty="0"/>
                <a:t>Маленький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1 – </a:t>
              </a:r>
              <a:r>
                <a:rPr lang="ru-RU" altLang="en-US" sz="1400" dirty="0"/>
                <a:t>Маленький</a:t>
              </a:r>
              <a:r>
                <a:rPr lang="en-US" altLang="en-US" sz="1400" dirty="0"/>
                <a:t>, </a:t>
              </a:r>
              <a:r>
                <a:rPr lang="ru-RU" altLang="en-US" sz="1400" dirty="0"/>
                <a:t>жирный</a:t>
              </a:r>
              <a:endParaRPr lang="en-US" altLang="en-US" sz="1400" dirty="0"/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 dirty="0"/>
                <a:t>2 – </a:t>
              </a:r>
              <a:r>
                <a:rPr lang="ru-RU" altLang="en-US" sz="1400" dirty="0"/>
                <a:t>Большой</a:t>
              </a:r>
              <a:endParaRPr lang="en-US" altLang="en-US" sz="1400" dirty="0"/>
            </a:p>
          </p:txBody>
        </p:sp>
        <p:sp>
          <p:nvSpPr>
            <p:cNvPr id="51" name="TextBox 5"/>
            <p:cNvSpPr txBox="1">
              <a:spLocks noChangeArrowheads="1"/>
            </p:cNvSpPr>
            <p:nvPr/>
          </p:nvSpPr>
          <p:spPr bwMode="auto">
            <a:xfrm>
              <a:off x="2294979" y="2687894"/>
              <a:ext cx="1390853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Предпросмотр</a:t>
              </a:r>
              <a:endParaRPr lang="en-US" altLang="en-US" sz="1400" dirty="0"/>
            </a:p>
          </p:txBody>
        </p:sp>
        <p:sp>
          <p:nvSpPr>
            <p:cNvPr id="21" name="TextBox 5"/>
            <p:cNvSpPr txBox="1">
              <a:spLocks noChangeArrowheads="1"/>
            </p:cNvSpPr>
            <p:nvPr/>
          </p:nvSpPr>
          <p:spPr bwMode="auto">
            <a:xfrm>
              <a:off x="2294980" y="3843963"/>
              <a:ext cx="1828800" cy="30797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Очистка экрана</a:t>
              </a:r>
              <a:endParaRPr lang="en-US" altLang="en-US" sz="1400" dirty="0"/>
            </a:p>
          </p:txBody>
        </p:sp>
        <p:sp>
          <p:nvSpPr>
            <p:cNvPr id="22" name="TextBox 5"/>
            <p:cNvSpPr txBox="1">
              <a:spLocks noChangeArrowheads="1"/>
            </p:cNvSpPr>
            <p:nvPr/>
          </p:nvSpPr>
          <p:spPr bwMode="auto">
            <a:xfrm>
              <a:off x="2294980" y="4213276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Номер колонка</a:t>
              </a:r>
              <a:endParaRPr lang="en-US" altLang="en-US" sz="1400" dirty="0"/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2294980" y="480162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Номер строки</a:t>
              </a:r>
              <a:endParaRPr lang="en-US" altLang="en-US" sz="1400" dirty="0"/>
            </a:p>
          </p:txBody>
        </p:sp>
        <p:sp>
          <p:nvSpPr>
            <p:cNvPr id="24" name="TextBox 5"/>
            <p:cNvSpPr txBox="1">
              <a:spLocks noChangeArrowheads="1"/>
            </p:cNvSpPr>
            <p:nvPr/>
          </p:nvSpPr>
          <p:spPr bwMode="auto">
            <a:xfrm>
              <a:off x="2294980" y="5266520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Цвет отображения</a:t>
              </a:r>
              <a:endParaRPr lang="en-US" altLang="en-US" sz="1400" dirty="0"/>
            </a:p>
          </p:txBody>
        </p:sp>
        <p:sp>
          <p:nvSpPr>
            <p:cNvPr id="25" name="TextBox 5"/>
            <p:cNvSpPr txBox="1">
              <a:spLocks noChangeArrowheads="1"/>
            </p:cNvSpPr>
            <p:nvPr/>
          </p:nvSpPr>
          <p:spPr bwMode="auto">
            <a:xfrm>
              <a:off x="2294980" y="5668178"/>
              <a:ext cx="1828800" cy="30777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altLang="en-US" sz="1400" dirty="0"/>
                <a:t>Размер шрифта</a:t>
              </a:r>
              <a:endParaRPr lang="en-US" altLang="en-US" sz="1400" dirty="0"/>
            </a:p>
          </p:txBody>
        </p:sp>
        <p:cxnSp>
          <p:nvCxnSpPr>
            <p:cNvPr id="8" name="Elbow Connector 7"/>
            <p:cNvCxnSpPr>
              <a:stCxn id="21" idx="3"/>
            </p:cNvCxnSpPr>
            <p:nvPr/>
          </p:nvCxnSpPr>
          <p:spPr>
            <a:xfrm flipV="1">
              <a:off x="4123780" y="3419055"/>
              <a:ext cx="407268" cy="57889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 rot="5400000" flipH="1" flipV="1">
              <a:off x="3966993" y="3575842"/>
              <a:ext cx="1052738" cy="739165"/>
            </a:xfrm>
            <a:prstGeom prst="bentConnector3">
              <a:avLst>
                <a:gd name="adj1" fmla="val -33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2"/>
            <p:cNvCxnSpPr>
              <a:stCxn id="23" idx="3"/>
            </p:cNvCxnSpPr>
            <p:nvPr/>
          </p:nvCxnSpPr>
          <p:spPr>
            <a:xfrm flipV="1">
              <a:off x="4123780" y="3419055"/>
              <a:ext cx="1072382" cy="153646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24" idx="3"/>
            </p:cNvCxnSpPr>
            <p:nvPr/>
          </p:nvCxnSpPr>
          <p:spPr>
            <a:xfrm flipV="1">
              <a:off x="4123780" y="3419055"/>
              <a:ext cx="1331447" cy="200135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>
              <a:stCxn id="25" idx="3"/>
            </p:cNvCxnSpPr>
            <p:nvPr/>
          </p:nvCxnSpPr>
          <p:spPr>
            <a:xfrm flipV="1">
              <a:off x="4123780" y="3419055"/>
              <a:ext cx="1567139" cy="24030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cxnSpLocks/>
              <a:stCxn id="51" idx="0"/>
            </p:cNvCxnSpPr>
            <p:nvPr/>
          </p:nvCxnSpPr>
          <p:spPr>
            <a:xfrm rot="16200000" flipH="1">
              <a:off x="3495453" y="2182847"/>
              <a:ext cx="2" cy="1010096"/>
            </a:xfrm>
            <a:prstGeom prst="bentConnector4">
              <a:avLst>
                <a:gd name="adj1" fmla="val -11430000000"/>
                <a:gd name="adj2" fmla="val 8442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cxnSpLocks/>
              <a:stCxn id="44037" idx="2"/>
            </p:cNvCxnSpPr>
            <p:nvPr/>
          </p:nvCxnSpPr>
          <p:spPr>
            <a:xfrm rot="5400000">
              <a:off x="6148179" y="2104309"/>
              <a:ext cx="476119" cy="755654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"/>
          <p:cNvSpPr txBox="1">
            <a:spLocks noChangeArrowheads="1"/>
          </p:cNvSpPr>
          <p:nvPr/>
        </p:nvSpPr>
        <p:spPr bwMode="auto">
          <a:xfrm>
            <a:off x="3645426" y="3135016"/>
            <a:ext cx="1489013" cy="52322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en-US" sz="1400" dirty="0"/>
              <a:t>Переключение режимов</a:t>
            </a:r>
            <a:endParaRPr lang="en-US" altLang="en-US" sz="1400" dirty="0"/>
          </a:p>
        </p:txBody>
      </p:sp>
      <p:cxnSp>
        <p:nvCxnSpPr>
          <p:cNvPr id="47" name="Elbow Connector 46"/>
          <p:cNvCxnSpPr>
            <a:cxnSpLocks/>
            <a:stCxn id="58" idx="3"/>
          </p:cNvCxnSpPr>
          <p:nvPr/>
        </p:nvCxnSpPr>
        <p:spPr>
          <a:xfrm flipV="1">
            <a:off x="5134439" y="3221970"/>
            <a:ext cx="216511" cy="1746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25133" y="1607487"/>
            <a:ext cx="354958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Шаг</a:t>
            </a:r>
            <a:r>
              <a:rPr lang="en-US" b="1" dirty="0"/>
              <a:t> 1: </a:t>
            </a:r>
          </a:p>
          <a:p>
            <a:r>
              <a:rPr lang="ru-RU" dirty="0"/>
              <a:t>Выберите блок экрана</a:t>
            </a:r>
            <a:endParaRPr lang="en-US" dirty="0"/>
          </a:p>
          <a:p>
            <a:endParaRPr lang="en-US" b="1" dirty="0"/>
          </a:p>
          <a:p>
            <a:r>
              <a:rPr lang="ru-RU" b="1" dirty="0"/>
              <a:t>Шаг</a:t>
            </a:r>
            <a:r>
              <a:rPr lang="en-US" b="1" dirty="0"/>
              <a:t> 2:</a:t>
            </a:r>
          </a:p>
          <a:p>
            <a:r>
              <a:rPr lang="ru-RU" dirty="0"/>
              <a:t>Нажмите на кнопку «переключение режимов» и выберите </a:t>
            </a:r>
            <a:r>
              <a:rPr lang="en-US" dirty="0"/>
              <a:t>“</a:t>
            </a:r>
            <a:r>
              <a:rPr lang="ru-RU" dirty="0"/>
              <a:t>текст</a:t>
            </a:r>
            <a:r>
              <a:rPr lang="en-US" dirty="0"/>
              <a:t>”. </a:t>
            </a:r>
            <a:r>
              <a:rPr lang="ru-RU" dirty="0"/>
              <a:t>Далее нажмите на «сетка». Картинка изменится на квадрат с точками</a:t>
            </a:r>
            <a:r>
              <a:rPr lang="en-US" dirty="0"/>
              <a:t>.</a:t>
            </a:r>
          </a:p>
          <a:p>
            <a:endParaRPr lang="en-US" b="1" dirty="0"/>
          </a:p>
          <a:p>
            <a:r>
              <a:rPr lang="ru-RU" b="1" dirty="0"/>
              <a:t>Шаг</a:t>
            </a:r>
            <a:r>
              <a:rPr lang="en-US" b="1" dirty="0"/>
              <a:t> 3:</a:t>
            </a:r>
            <a:endParaRPr lang="en-US" dirty="0"/>
          </a:p>
          <a:p>
            <a:r>
              <a:rPr lang="ru-RU" dirty="0"/>
              <a:t>Используйте поле сверху справа, чтобы вставить текст, который вы хотите.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244316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1</a:t>
            </a:r>
            <a:endParaRPr lang="en-US" altLang="en-US" dirty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en-US" dirty="0"/>
              <a:t>Напишите текст в центре экрана</a:t>
            </a:r>
            <a:r>
              <a:rPr lang="en-US" altLang="en-US" dirty="0"/>
              <a:t>?</a:t>
            </a:r>
          </a:p>
          <a:p>
            <a:pPr lvl="1"/>
            <a:r>
              <a:rPr lang="ru-RU" altLang="en-US" dirty="0"/>
              <a:t>Напишите </a:t>
            </a:r>
            <a:r>
              <a:rPr lang="en-US" altLang="en-US" dirty="0"/>
              <a:t>“Hello World”</a:t>
            </a:r>
          </a:p>
          <a:p>
            <a:pPr lvl="1"/>
            <a:endParaRPr lang="en-US" altLang="en-US" dirty="0"/>
          </a:p>
          <a:p>
            <a:r>
              <a:rPr lang="ru-RU" altLang="en-US" dirty="0"/>
              <a:t>Запустите блок экрана на </a:t>
            </a:r>
            <a:r>
              <a:rPr lang="en-US" altLang="en-US" dirty="0"/>
              <a:t>3 </a:t>
            </a:r>
            <a:r>
              <a:rPr lang="ru-RU" altLang="en-US" dirty="0"/>
              <a:t>секунды</a:t>
            </a:r>
            <a:endParaRPr lang="en-US" altLang="en-US" dirty="0"/>
          </a:p>
          <a:p>
            <a:endParaRPr lang="en-US" altLang="en-US" dirty="0"/>
          </a:p>
          <a:p>
            <a:r>
              <a:rPr lang="ru-RU" altLang="en-US" dirty="0"/>
              <a:t>Можете ли вы двигаться в это же время</a:t>
            </a:r>
            <a:r>
              <a:rPr lang="en-US" altLang="en-US" dirty="0"/>
              <a:t>?</a:t>
            </a:r>
          </a:p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ru-RU" altLang="en-US" dirty="0"/>
              <a:t>Испытание 1 решение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8" y="1573306"/>
            <a:ext cx="6587429" cy="368449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</a:t>
            </a:r>
            <a:r>
              <a:rPr lang="en-US" dirty="0"/>
              <a:t> 2: </a:t>
            </a:r>
            <a:r>
              <a:rPr lang="ru-RU" dirty="0"/>
              <a:t>две линии текста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Сейчас напишите </a:t>
            </a:r>
            <a:r>
              <a:rPr lang="en-US" dirty="0"/>
              <a:t>“Hello” </a:t>
            </a:r>
            <a:r>
              <a:rPr lang="ru-RU" dirty="0"/>
              <a:t>на верхней строчке</a:t>
            </a:r>
            <a:r>
              <a:rPr lang="en-US" dirty="0"/>
              <a:t> </a:t>
            </a:r>
            <a:r>
              <a:rPr lang="ru-RU" dirty="0"/>
              <a:t>, а </a:t>
            </a:r>
            <a:r>
              <a:rPr lang="en-US" dirty="0"/>
              <a:t>“World” </a:t>
            </a:r>
            <a:r>
              <a:rPr lang="ru-RU" dirty="0"/>
              <a:t>на следующей</a:t>
            </a:r>
            <a:endParaRPr lang="en-US" dirty="0"/>
          </a:p>
          <a:p>
            <a:endParaRPr lang="en-US" dirty="0"/>
          </a:p>
          <a:p>
            <a:r>
              <a:rPr lang="ru-RU" dirty="0"/>
              <a:t>Подсказка</a:t>
            </a:r>
            <a:r>
              <a:rPr lang="en-US" dirty="0"/>
              <a:t>: </a:t>
            </a:r>
            <a:r>
              <a:rPr lang="ru-RU" dirty="0"/>
              <a:t>Вы будете использовать 2 блока экрана и не будете очищать экран во втором блоке, иначе первое слово исчезнет</a:t>
            </a:r>
            <a:r>
              <a:rPr lang="en-US" dirty="0"/>
              <a:t>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Испытание 2 решение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r="1617"/>
          <a:stretch/>
        </p:blipFill>
        <p:spPr>
          <a:xfrm>
            <a:off x="84211" y="1105647"/>
            <a:ext cx="8686800" cy="467032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07/04/2016)</a:t>
            </a:r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6524</TotalTime>
  <Words>643</Words>
  <Application>Microsoft Office PowerPoint</Application>
  <PresentationFormat>Экран (4:3)</PresentationFormat>
  <Paragraphs>114</Paragraphs>
  <Slides>14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Helvetica Neue</vt:lpstr>
      <vt:lpstr>Tahoma</vt:lpstr>
      <vt:lpstr>Custom Design</vt:lpstr>
      <vt:lpstr>beginner</vt:lpstr>
      <vt:lpstr>1_Custom Design</vt:lpstr>
      <vt:lpstr>Уроки программирования для новичков</vt:lpstr>
      <vt:lpstr>На этом занятии</vt:lpstr>
      <vt:lpstr>Блок экрана</vt:lpstr>
      <vt:lpstr>Еще про блок экрана</vt:lpstr>
      <vt:lpstr>Отображение текста в режиме сетки</vt:lpstr>
      <vt:lpstr>Испытание 1</vt:lpstr>
      <vt:lpstr>Испытание 1 решение</vt:lpstr>
      <vt:lpstr>Испытание 2: две линии текста</vt:lpstr>
      <vt:lpstr>Испытание 2 решение</vt:lpstr>
      <vt:lpstr>Отображение картинки в пиксельном режиме</vt:lpstr>
      <vt:lpstr>Испытание 3</vt:lpstr>
      <vt:lpstr>Испытание 3 решение</vt:lpstr>
      <vt:lpstr>План обсуждения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Vladimir Abay</dc:creator>
  <cp:lastModifiedBy>Vladimir Abay</cp:lastModifiedBy>
  <cp:revision>73</cp:revision>
  <cp:lastPrinted>2015-11-14T12:58:37Z</cp:lastPrinted>
  <dcterms:created xsi:type="dcterms:W3CDTF">2014-08-07T02:19:13Z</dcterms:created>
  <dcterms:modified xsi:type="dcterms:W3CDTF">2019-04-28T06:12:51Z</dcterms:modified>
</cp:coreProperties>
</file>