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26" r:id="rId1"/>
    <p:sldMasterId id="2147483738" r:id="rId2"/>
    <p:sldMasterId id="2147483750" r:id="rId3"/>
  </p:sldMasterIdLst>
  <p:notesMasterIdLst>
    <p:notesMasterId r:id="rId16"/>
  </p:notesMasterIdLst>
  <p:handoutMasterIdLst>
    <p:handoutMasterId r:id="rId17"/>
  </p:handoutMasterIdLst>
  <p:sldIdLst>
    <p:sldId id="414" r:id="rId4"/>
    <p:sldId id="413" r:id="rId5"/>
    <p:sldId id="300" r:id="rId6"/>
    <p:sldId id="409" r:id="rId7"/>
    <p:sldId id="301" r:id="rId8"/>
    <p:sldId id="344" r:id="rId9"/>
    <p:sldId id="411" r:id="rId10"/>
    <p:sldId id="260" r:id="rId11"/>
    <p:sldId id="366" r:id="rId12"/>
    <p:sldId id="412" r:id="rId13"/>
    <p:sldId id="415" r:id="rId14"/>
    <p:sldId id="423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D7FF"/>
    <a:srgbClr val="00B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22" autoAdjust="0"/>
    <p:restoredTop sz="96271" autoAdjust="0"/>
  </p:normalViewPr>
  <p:slideViewPr>
    <p:cSldViewPr snapToGrid="0" snapToObjects="1">
      <p:cViewPr varScale="1">
        <p:scale>
          <a:sx n="84" d="100"/>
          <a:sy n="84" d="100"/>
        </p:scale>
        <p:origin x="90" y="5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27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9B3D7-15CB-9343-AA49-EFB5A8F33F18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9BD6B-3536-BC44-B54A-7079C6CE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3032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EFF1E-85A1-6640-AFB9-C38833E80A84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67457-1E83-1040-AFF7-8D09C473D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1842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801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C7174-A25C-A74F-B195-6B8E1AC2A68D}" type="datetime1">
              <a:rPr lang="en-US" smtClean="0"/>
              <a:t>4/14/2019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88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28325-3ED5-B945-9187-1ED8C20F4303}" type="datetime1">
              <a:rPr lang="en-US" smtClean="0"/>
              <a:t>4/14/2019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884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1BE2D-04E1-644D-873D-52B4FD8F9D27}" type="datetime1">
              <a:rPr lang="en-US" smtClean="0"/>
              <a:t>4/14/2019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5175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2517" y="3427224"/>
            <a:ext cx="6858000" cy="914400"/>
          </a:xfrm>
        </p:spPr>
        <p:txBody>
          <a:bodyPr/>
          <a:lstStyle>
            <a:lvl1pPr marL="0" indent="0" algn="ctr">
              <a:buNone/>
              <a:defRPr b="0" cap="none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E4D03-9297-C94D-AC33-7500008EC0FF}" type="datetime1">
              <a:rPr lang="en-US" smtClean="0"/>
              <a:t>4/14/2019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945988" cy="282095"/>
          </a:xfrm>
        </p:spPr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84242" y="6341733"/>
            <a:ext cx="58831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2" descr="EV3Lessons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896" y="400415"/>
            <a:ext cx="7741243" cy="2875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502903" y="5741850"/>
            <a:ext cx="8117227" cy="602769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pPr algn="ctr"/>
            <a:r>
              <a:rPr lang="en-US" sz="3200"/>
              <a:t>Click to edit Master title style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2078568" y="4119917"/>
            <a:ext cx="4965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By Sanjay and Arvind </a:t>
            </a:r>
            <a:r>
              <a:rPr lang="en-US" dirty="0" err="1"/>
              <a:t>Seshan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 userDrawn="1"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720598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621D-CD1E-5641-AA15-EEB3A9BA34AD}" type="datetime1">
              <a:rPr lang="en-US" smtClean="0"/>
              <a:t>4/14/2019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7383" y="6376457"/>
            <a:ext cx="627256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228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53D34-E5FF-E942-A32D-A80347408D78}" type="datetime1">
              <a:rPr lang="en-US" smtClean="0"/>
              <a:t>4/14/2019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</p:spTree>
    <p:extLst>
      <p:ext uri="{BB962C8B-B14F-4D97-AF65-F5344CB8AC3E}">
        <p14:creationId xmlns:p14="http://schemas.microsoft.com/office/powerpoint/2010/main" val="18032624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F74C9-B4DA-AC49-B742-FF1A1E2BC1CD}" type="datetime1">
              <a:rPr lang="en-US" smtClean="0"/>
              <a:t>4/14/2019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2917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8BF8-C1B4-4B48-94A4-D92D4363FB51}" type="datetime1">
              <a:rPr lang="en-US" smtClean="0"/>
              <a:t>4/14/2019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575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C3715-4463-8644-A1D0-FE73797191F9}" type="datetime1">
              <a:rPr lang="en-US" smtClean="0"/>
              <a:t>4/14/2019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7617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F63D4-CF6D-0A43-9BC5-31A814569A5F}" type="datetime1">
              <a:rPr lang="en-US" smtClean="0"/>
              <a:t>4/14/2019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9801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94B80-6E5C-A94B-9076-29F23DCD28A0}" type="datetime1">
              <a:rPr lang="en-US" smtClean="0"/>
              <a:t>4/14/2019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11642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5603C-C0DF-A24E-B25C-2C19E16B7311}" type="datetime1">
              <a:rPr lang="en-US" smtClean="0"/>
              <a:t>4/14/2019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3244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8C9F1-B227-2D4A-BE1F-53D87D0F8F36}" type="datetime1">
              <a:rPr lang="en-US" smtClean="0"/>
              <a:t>4/14/2019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3782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1F6C0-8FC8-6E4E-8666-9E6C30E40363}" type="datetime1">
              <a:rPr lang="en-US" smtClean="0"/>
              <a:t>4/14/2019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2608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ED2DC-CC6E-3248-9E45-21A0C7707BE8}" type="datetime1">
              <a:rPr lang="en-US" smtClean="0"/>
              <a:t>4/14/2019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6356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DC473-6410-B149-B5C7-3F5C9F517368}" type="datetime1">
              <a:rPr lang="en-US" smtClean="0"/>
              <a:t>4/14/2019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4864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FBA09-08F1-4C48-82F3-91A031992A42}" type="datetime1">
              <a:rPr lang="en-US" smtClean="0"/>
              <a:t>4/14/2019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6698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07CD9-D452-244A-8FEC-4EC5ECD95616}" type="datetime1">
              <a:rPr lang="en-US" smtClean="0"/>
              <a:t>4/14/2019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71878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AA925-D80E-9040-997F-396850792169}" type="datetime1">
              <a:rPr lang="en-US" smtClean="0"/>
              <a:t>4/14/2019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90739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59B13-A3BD-604C-AAD2-874DAC198163}" type="datetime1">
              <a:rPr lang="en-US" smtClean="0"/>
              <a:t>4/14/2019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76511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3FC12-B939-FC44-BE42-1D28AD6A0A8D}" type="datetime1">
              <a:rPr lang="en-US" smtClean="0"/>
              <a:t>4/14/2019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08782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C8CFD-155C-5244-8043-9CAD19206E82}" type="datetime1">
              <a:rPr lang="en-US" smtClean="0"/>
              <a:t>4/14/2019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388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67C0C-7FF6-FB4C-8F69-C018F7814356}" type="datetime1">
              <a:rPr lang="en-US" smtClean="0"/>
              <a:t>4/14/2019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59018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9BD62-6B18-1F4E-81FD-C973BC19C6B0}" type="datetime1">
              <a:rPr lang="en-US" smtClean="0"/>
              <a:t>4/14/2019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27284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F02F-B5C4-3E4B-8F4B-878D3DA99A27}" type="datetime1">
              <a:rPr lang="en-US" smtClean="0"/>
              <a:t>4/14/2019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65269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ACFBE-1D54-A647-BC21-E95ADAE860EA}" type="datetime1">
              <a:rPr lang="en-US" smtClean="0"/>
              <a:t>4/14/2019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58116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65193-86A2-1F43-B0A3-6942DB1A5B5E}" type="datetime1">
              <a:rPr lang="en-US" smtClean="0"/>
              <a:t>4/14/2019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61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1691A-1248-2D42-8292-5FBAC39A5A0B}" type="datetime1">
              <a:rPr lang="en-US" smtClean="0"/>
              <a:t>4/14/2019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280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B031B-1017-4E49-B6BD-8FC6C8672D02}" type="datetime1">
              <a:rPr lang="en-US" smtClean="0"/>
              <a:t>4/14/2019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148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E9721-D4B5-9D49-ABDE-00B705A6F786}" type="datetime1">
              <a:rPr lang="en-US" smtClean="0"/>
              <a:t>4/14/2019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393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A1E11-337E-4841-87D3-831135E22F91}" type="datetime1">
              <a:rPr lang="en-US" smtClean="0"/>
              <a:t>4/14/2019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073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48895-2B14-664A-BFCF-B4A2742562B9}" type="datetime1">
              <a:rPr lang="en-US" smtClean="0"/>
              <a:t>4/14/2019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50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5D90E-EF1A-5345-B416-E84410829A9F}" type="datetime1">
              <a:rPr lang="en-US" smtClean="0"/>
              <a:t>4/14/2019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75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8D9FD-E7EC-A74F-BBCC-F8007A6640BD}" type="datetime1">
              <a:rPr lang="en-US" smtClean="0"/>
              <a:t>4/14/2019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Copyright © EV3Lessons.com 2016 (Last edit: 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437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86554D5-73D9-DC48-A6E7-41F3C6D9C61A}" type="datetime1">
              <a:rPr lang="en-US" smtClean="0"/>
              <a:t>4/14/2019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Copyright © EV3Lessons.com 2016 (Last edit: 7/04/2016)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 userDrawn="1"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22412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B016F-0801-3243-A8F3-6CE008237D50}" type="datetime1">
              <a:rPr lang="en-US" smtClean="0"/>
              <a:t>4/14/2019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Copyright © EV3Lessons.com 2016 (Last edit: 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10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tif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2" Type="http://schemas.openxmlformats.org/officeDocument/2006/relationships/hyperlink" Target="http://www.ev3lessons.com/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5.emf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Едем прямо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/>
              <a:t>Уроки программирования для новичков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3" t="17619" r="3095" b="25000"/>
          <a:stretch/>
        </p:blipFill>
        <p:spPr>
          <a:xfrm>
            <a:off x="3711108" y="4592409"/>
            <a:ext cx="1700816" cy="1056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7858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Решение испытания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80148"/>
            <a:ext cx="8245474" cy="234601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/>
              <a:t>Есть способ получше решить задачу </a:t>
            </a:r>
            <a:r>
              <a:rPr lang="en-US" dirty="0"/>
              <a:t>(</a:t>
            </a:r>
            <a:r>
              <a:rPr lang="ru-RU" dirty="0"/>
              <a:t>слайд 11</a:t>
            </a:r>
            <a:r>
              <a:rPr lang="en-US" dirty="0"/>
              <a:t>)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714" y="1319592"/>
            <a:ext cx="6886364" cy="2437773"/>
          </a:xfrm>
          <a:prstGeom prst="rect">
            <a:avLst/>
          </a:prstGeom>
        </p:spPr>
      </p:pic>
      <p:cxnSp>
        <p:nvCxnSpPr>
          <p:cNvPr id="7" name="Straight Arrow Connector 6"/>
          <p:cNvCxnSpPr>
            <a:cxnSpLocks/>
            <a:stCxn id="10" idx="1"/>
          </p:cNvCxnSpPr>
          <p:nvPr/>
        </p:nvCxnSpPr>
        <p:spPr>
          <a:xfrm flipH="1" flipV="1">
            <a:off x="2367816" y="2839127"/>
            <a:ext cx="693018" cy="41001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060834" y="2968424"/>
            <a:ext cx="2482716" cy="561430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rgbClr val="FF0000"/>
                </a:solidFill>
              </a:rPr>
              <a:t>Режим будет меняться на градусы/обороты/секунды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8592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Решение</a:t>
            </a:r>
            <a:r>
              <a:rPr lang="en-US" dirty="0"/>
              <a:t>: USE PORT 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54549"/>
            <a:ext cx="4555958" cy="4373563"/>
          </a:xfrm>
        </p:spPr>
        <p:txBody>
          <a:bodyPr>
            <a:normAutofit fontScale="92500" lnSpcReduction="20000"/>
          </a:bodyPr>
          <a:lstStyle/>
          <a:p>
            <a:r>
              <a:rPr lang="ru-RU" sz="1700" dirty="0"/>
              <a:t>Испытание</a:t>
            </a:r>
            <a:r>
              <a:rPr lang="en-US" sz="1700" dirty="0"/>
              <a:t>: </a:t>
            </a:r>
            <a:r>
              <a:rPr lang="ru-RU" sz="1800" dirty="0"/>
              <a:t>Двинуться со стартовой линии до финишной. И обратно.</a:t>
            </a:r>
            <a:endParaRPr lang="en-US" sz="1700" dirty="0"/>
          </a:p>
          <a:p>
            <a:r>
              <a:rPr lang="ru-RU" sz="1700" dirty="0"/>
              <a:t>На этом занятии вы должны очень много догадываться/проверять, чтобы робот останавливался прямо на второй линии.</a:t>
            </a:r>
            <a:endParaRPr lang="en-US" sz="2200" dirty="0">
              <a:solidFill>
                <a:srgbClr val="3366FF"/>
              </a:solidFill>
            </a:endParaRPr>
          </a:p>
          <a:p>
            <a:r>
              <a:rPr lang="ru-RU" sz="1700" dirty="0"/>
              <a:t>Теперь попробуйте </a:t>
            </a:r>
            <a:r>
              <a:rPr lang="en-US" sz="1700" dirty="0"/>
              <a:t>Port View:</a:t>
            </a:r>
          </a:p>
          <a:p>
            <a:pPr lvl="1"/>
            <a:r>
              <a:rPr lang="ru-RU" sz="1700" dirty="0"/>
              <a:t>Откройте </a:t>
            </a:r>
            <a:r>
              <a:rPr lang="ru-RU" sz="1700" dirty="0" err="1"/>
              <a:t>енкодер</a:t>
            </a:r>
            <a:r>
              <a:rPr lang="ru-RU" sz="1700" dirty="0"/>
              <a:t>(датчик оборотов) на правом двигателе.</a:t>
            </a:r>
            <a:endParaRPr lang="en-US" sz="1700" dirty="0"/>
          </a:p>
          <a:p>
            <a:pPr lvl="1"/>
            <a:r>
              <a:rPr lang="ru-RU" sz="1700" dirty="0"/>
              <a:t>Убедитесь, что установлен режим «градусы» и показывает 0 градусов</a:t>
            </a:r>
            <a:r>
              <a:rPr lang="en-US" sz="1700" dirty="0"/>
              <a:t>.</a:t>
            </a:r>
          </a:p>
          <a:p>
            <a:pPr lvl="1"/>
            <a:r>
              <a:rPr lang="ru-RU" sz="1700" dirty="0"/>
              <a:t>Передвиньте робота рукой от стартовой линии до финишной</a:t>
            </a:r>
            <a:r>
              <a:rPr lang="en-US" sz="1700" dirty="0"/>
              <a:t>. </a:t>
            </a:r>
            <a:r>
              <a:rPr lang="ru-RU" sz="1700" dirty="0"/>
              <a:t>Убедитесь, что колеса робота не проскальзывают</a:t>
            </a:r>
            <a:r>
              <a:rPr lang="en-US" sz="1700" dirty="0"/>
              <a:t>.</a:t>
            </a:r>
          </a:p>
          <a:p>
            <a:pPr lvl="1"/>
            <a:r>
              <a:rPr lang="ru-RU" sz="1700" dirty="0"/>
              <a:t>Посмотрите сколько градусов робот двигался.</a:t>
            </a:r>
          </a:p>
          <a:p>
            <a:pPr lvl="1"/>
            <a:r>
              <a:rPr lang="ru-RU" sz="1700" dirty="0"/>
              <a:t>Используйте это число в Рулевом управлении</a:t>
            </a:r>
            <a:r>
              <a:rPr lang="en-US" sz="1700" dirty="0"/>
              <a:t>.</a:t>
            </a:r>
          </a:p>
          <a:p>
            <a:endParaRPr lang="en-US" sz="2800" dirty="0">
              <a:solidFill>
                <a:srgbClr val="3366FF"/>
              </a:solidFill>
            </a:endParaRPr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5746210" y="1419634"/>
            <a:ext cx="2540000" cy="0"/>
          </a:xfrm>
          <a:prstGeom prst="line">
            <a:avLst/>
          </a:prstGeom>
          <a:ln w="7620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5789874" y="3479945"/>
            <a:ext cx="2540000" cy="0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5982969" y="1620160"/>
            <a:ext cx="3872" cy="15616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6400613" y="1637823"/>
            <a:ext cx="4417" cy="158650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532315" y="2997108"/>
            <a:ext cx="3074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490135" y="2023705"/>
            <a:ext cx="3074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4914" y="1447162"/>
            <a:ext cx="930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Финиш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371385" y="3083086"/>
            <a:ext cx="8118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Старт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 rot="16200000">
            <a:off x="5829168" y="3362513"/>
            <a:ext cx="545006" cy="864972"/>
            <a:chOff x="6507213" y="1210579"/>
            <a:chExt cx="1199000" cy="1603803"/>
          </a:xfrm>
        </p:grpSpPr>
        <p:grpSp>
          <p:nvGrpSpPr>
            <p:cNvPr id="15" name="Group 14"/>
            <p:cNvGrpSpPr/>
            <p:nvPr/>
          </p:nvGrpSpPr>
          <p:grpSpPr>
            <a:xfrm rot="5400000">
              <a:off x="6518630" y="1512901"/>
              <a:ext cx="1141996" cy="1164830"/>
              <a:chOff x="6310708" y="2223671"/>
              <a:chExt cx="809489" cy="898563"/>
            </a:xfrm>
          </p:grpSpPr>
          <p:sp>
            <p:nvSpPr>
              <p:cNvPr id="20" name="Rounded Rectangle 19"/>
              <p:cNvSpPr/>
              <p:nvPr/>
            </p:nvSpPr>
            <p:spPr>
              <a:xfrm>
                <a:off x="6451829" y="2223671"/>
                <a:ext cx="519438" cy="898563"/>
              </a:xfrm>
              <a:prstGeom prst="round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/>
              </a:p>
            </p:txBody>
          </p:sp>
          <p:sp>
            <p:nvSpPr>
              <p:cNvPr id="21" name="Rounded Rectangle 20"/>
              <p:cNvSpPr/>
              <p:nvPr/>
            </p:nvSpPr>
            <p:spPr>
              <a:xfrm>
                <a:off x="6979076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>
                  <a:effectLst/>
                </a:endParaRPr>
              </a:p>
            </p:txBody>
          </p:sp>
          <p:sp>
            <p:nvSpPr>
              <p:cNvPr id="22" name="Rounded Rectangle 21"/>
              <p:cNvSpPr/>
              <p:nvPr/>
            </p:nvSpPr>
            <p:spPr>
              <a:xfrm>
                <a:off x="6310708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>
                  <a:effectLst/>
                </a:endParaRPr>
              </a:p>
            </p:txBody>
          </p:sp>
          <p:sp>
            <p:nvSpPr>
              <p:cNvPr id="23" name="Oval 22"/>
              <p:cNvSpPr>
                <a:spLocks noChangeAspect="1"/>
              </p:cNvSpPr>
              <p:nvPr/>
            </p:nvSpPr>
            <p:spPr>
              <a:xfrm>
                <a:off x="6621904" y="2247641"/>
                <a:ext cx="179290" cy="166284"/>
              </a:xfrm>
              <a:prstGeom prst="ellipse">
                <a:avLst/>
              </a:prstGeom>
              <a:solidFill>
                <a:srgbClr val="FF0000"/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/>
              </a:p>
            </p:txBody>
          </p:sp>
        </p:grpSp>
        <p:sp>
          <p:nvSpPr>
            <p:cNvPr id="18" name="TextBox 17"/>
            <p:cNvSpPr txBox="1"/>
            <p:nvPr/>
          </p:nvSpPr>
          <p:spPr>
            <a:xfrm>
              <a:off x="7216811" y="1210579"/>
              <a:ext cx="465620" cy="4850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B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240593" y="2329313"/>
              <a:ext cx="465620" cy="4850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C</a:t>
              </a:r>
            </a:p>
          </p:txBody>
        </p:sp>
      </p:grp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11</a:t>
            </a:fld>
            <a:endParaRPr lang="en-US" dirty="0"/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32315" y="4233411"/>
            <a:ext cx="2943522" cy="2152149"/>
          </a:xfrm>
          <a:prstGeom prst="rect">
            <a:avLst/>
          </a:prstGeom>
        </p:spPr>
      </p:pic>
      <p:sp>
        <p:nvSpPr>
          <p:cNvPr id="30" name="Rounded Rectangle 29"/>
          <p:cNvSpPr/>
          <p:nvPr/>
        </p:nvSpPr>
        <p:spPr>
          <a:xfrm>
            <a:off x="6643872" y="5011186"/>
            <a:ext cx="1119231" cy="536028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839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6208E-6 -4.85886E-6 L -0.00017 -0.5259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263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-0.52592 L 4.43634E-6 3.76677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2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ru-RU" dirty="0"/>
              <a:t>Благодарность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223" y="1317983"/>
            <a:ext cx="8500451" cy="1662609"/>
          </a:xfrm>
        </p:spPr>
        <p:txBody>
          <a:bodyPr>
            <a:normAutofit/>
          </a:bodyPr>
          <a:lstStyle/>
          <a:p>
            <a:r>
              <a:rPr lang="ru-RU" dirty="0"/>
              <a:t>Авторы</a:t>
            </a:r>
            <a:r>
              <a:rPr lang="en-US" dirty="0"/>
              <a:t>: Sanjay and Arvind </a:t>
            </a:r>
            <a:r>
              <a:rPr lang="en-US" dirty="0" err="1"/>
              <a:t>Seshan</a:t>
            </a:r>
            <a:endParaRPr lang="en-US" dirty="0"/>
          </a:p>
          <a:p>
            <a:r>
              <a:rPr lang="ru-RU" dirty="0"/>
              <a:t>Больше уроков на сайте:</a:t>
            </a:r>
            <a:r>
              <a:rPr lang="en-US" dirty="0"/>
              <a:t> </a:t>
            </a:r>
            <a:r>
              <a:rPr lang="en-US" dirty="0">
                <a:hlinkClick r:id="rId2"/>
              </a:rPr>
              <a:t>www.ev3lessons.com</a:t>
            </a:r>
            <a:endParaRPr lang="ru-RU" dirty="0"/>
          </a:p>
          <a:p>
            <a:r>
              <a:rPr lang="ru-RU" dirty="0"/>
              <a:t>Перевод осуществил: Абай Владимир</a:t>
            </a:r>
            <a:r>
              <a:rPr lang="en-US" dirty="0"/>
              <a:t>, abayvladimir@hotmail.com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57199" y="4630535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5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9211" y="3247882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7234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 этом занятии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dirty="0"/>
              <a:t>Изучим движение робота: вперед и назад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Изучим блок рулевого управления 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Научимся читать значения датчика цвета в </a:t>
            </a:r>
            <a:r>
              <a:rPr lang="en-US" dirty="0"/>
              <a:t>Port 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39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907351" y="1555832"/>
            <a:ext cx="2305050" cy="117392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644640" y="3269507"/>
            <a:ext cx="1376680" cy="80973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Блок рулевого управления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516559" y="1638904"/>
            <a:ext cx="3216534" cy="12701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H="1" flipV="1">
            <a:off x="4908242" y="2058738"/>
            <a:ext cx="1537369" cy="50718"/>
          </a:xfrm>
          <a:prstGeom prst="line">
            <a:avLst/>
          </a:prstGeom>
          <a:ln w="28575">
            <a:headEnd type="triangle"/>
            <a:tailEnd type="non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78587" y="5225605"/>
            <a:ext cx="2916945" cy="646331"/>
          </a:xfrm>
          <a:prstGeom prst="rect">
            <a:avLst/>
          </a:prstGeom>
          <a:solidFill>
            <a:srgbClr val="F5C20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Поворот</a:t>
            </a:r>
            <a:r>
              <a:rPr lang="en-US" dirty="0"/>
              <a:t>: </a:t>
            </a:r>
            <a:r>
              <a:rPr lang="ru-RU" dirty="0"/>
              <a:t>Прямо или поворот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680765" y="5255722"/>
            <a:ext cx="1958217" cy="369332"/>
          </a:xfrm>
          <a:prstGeom prst="rect">
            <a:avLst/>
          </a:prstGeom>
          <a:solidFill>
            <a:srgbClr val="F5C20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Скорость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831838" y="5239505"/>
            <a:ext cx="2970446" cy="369332"/>
          </a:xfrm>
          <a:prstGeom prst="rect">
            <a:avLst/>
          </a:prstGeom>
          <a:solidFill>
            <a:srgbClr val="F5C20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Длительность/Дистанция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93882" y="2946342"/>
            <a:ext cx="1231156" cy="646331"/>
          </a:xfrm>
          <a:prstGeom prst="rect">
            <a:avLst/>
          </a:prstGeom>
          <a:solidFill>
            <a:srgbClr val="F5C20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Режим блока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4182064" y="1841121"/>
            <a:ext cx="788233" cy="322197"/>
          </a:xfrm>
          <a:prstGeom prst="ellipse">
            <a:avLst/>
          </a:prstGeom>
          <a:noFill/>
          <a:ln w="57150" cmpd="sng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513545" y="2882991"/>
            <a:ext cx="1800223" cy="369332"/>
          </a:xfrm>
          <a:prstGeom prst="rect">
            <a:avLst/>
          </a:prstGeom>
          <a:solidFill>
            <a:srgbClr val="F5C20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Тормоз</a:t>
            </a:r>
            <a:r>
              <a:rPr lang="en-US" dirty="0"/>
              <a:t>/</a:t>
            </a:r>
            <a:r>
              <a:rPr lang="ru-RU" dirty="0"/>
              <a:t>Накат</a:t>
            </a:r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6507213" y="1384746"/>
            <a:ext cx="1199001" cy="1371767"/>
            <a:chOff x="6507213" y="1384746"/>
            <a:chExt cx="1199001" cy="1371767"/>
          </a:xfrm>
        </p:grpSpPr>
        <p:grpSp>
          <p:nvGrpSpPr>
            <p:cNvPr id="14" name="Group 13"/>
            <p:cNvGrpSpPr/>
            <p:nvPr/>
          </p:nvGrpSpPr>
          <p:grpSpPr>
            <a:xfrm rot="5400000">
              <a:off x="6518630" y="1512901"/>
              <a:ext cx="1141996" cy="1164830"/>
              <a:chOff x="6310708" y="2223671"/>
              <a:chExt cx="809489" cy="898563"/>
            </a:xfrm>
          </p:grpSpPr>
          <p:sp>
            <p:nvSpPr>
              <p:cNvPr id="15" name="Rounded Rectangle 14"/>
              <p:cNvSpPr/>
              <p:nvPr/>
            </p:nvSpPr>
            <p:spPr>
              <a:xfrm>
                <a:off x="6451830" y="2223671"/>
                <a:ext cx="519438" cy="898563"/>
              </a:xfrm>
              <a:prstGeom prst="round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ounded Rectangle 15"/>
              <p:cNvSpPr/>
              <p:nvPr/>
            </p:nvSpPr>
            <p:spPr>
              <a:xfrm>
                <a:off x="6979076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17" name="Rounded Rectangle 16"/>
              <p:cNvSpPr/>
              <p:nvPr/>
            </p:nvSpPr>
            <p:spPr>
              <a:xfrm>
                <a:off x="6310708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18" name="Oval 17"/>
              <p:cNvSpPr>
                <a:spLocks noChangeAspect="1"/>
              </p:cNvSpPr>
              <p:nvPr/>
            </p:nvSpPr>
            <p:spPr>
              <a:xfrm>
                <a:off x="6621904" y="2247641"/>
                <a:ext cx="179290" cy="166284"/>
              </a:xfrm>
              <a:prstGeom prst="ellipse">
                <a:avLst/>
              </a:prstGeom>
              <a:solidFill>
                <a:srgbClr val="FF0000"/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7216809" y="1384746"/>
              <a:ext cx="4656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240594" y="2387181"/>
              <a:ext cx="4656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</a:t>
              </a:r>
            </a:p>
          </p:txBody>
        </p:sp>
      </p:grpSp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9322" y="3649327"/>
            <a:ext cx="2305050" cy="1467401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7970" t="11899"/>
          <a:stretch/>
        </p:blipFill>
        <p:spPr>
          <a:xfrm>
            <a:off x="5569245" y="2946342"/>
            <a:ext cx="987272" cy="755248"/>
          </a:xfrm>
          <a:prstGeom prst="rect">
            <a:avLst/>
          </a:prstGeom>
        </p:spPr>
      </p:pic>
      <p:cxnSp>
        <p:nvCxnSpPr>
          <p:cNvPr id="30" name="Straight Arrow Connector 29"/>
          <p:cNvCxnSpPr>
            <a:endCxn id="7" idx="0"/>
          </p:cNvCxnSpPr>
          <p:nvPr/>
        </p:nvCxnSpPr>
        <p:spPr>
          <a:xfrm flipH="1">
            <a:off x="2137060" y="2666315"/>
            <a:ext cx="1458472" cy="255929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cxnSpLocks/>
            <a:endCxn id="9" idx="0"/>
          </p:cNvCxnSpPr>
          <p:nvPr/>
        </p:nvCxnSpPr>
        <p:spPr>
          <a:xfrm>
            <a:off x="3873620" y="2761268"/>
            <a:ext cx="786254" cy="249445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cxnSpLocks/>
            <a:endCxn id="10" idx="0"/>
          </p:cNvCxnSpPr>
          <p:nvPr/>
        </p:nvCxnSpPr>
        <p:spPr>
          <a:xfrm>
            <a:off x="4190083" y="2687732"/>
            <a:ext cx="3126978" cy="255177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endCxn id="27" idx="1"/>
          </p:cNvCxnSpPr>
          <p:nvPr/>
        </p:nvCxnSpPr>
        <p:spPr>
          <a:xfrm>
            <a:off x="4519851" y="2643876"/>
            <a:ext cx="1049394" cy="68009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1729897" y="2666315"/>
            <a:ext cx="1459829" cy="983012"/>
          </a:xfrm>
          <a:prstGeom prst="line">
            <a:avLst/>
          </a:prstGeom>
          <a:ln w="28575">
            <a:headEnd type="triangle"/>
            <a:tailEnd type="non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347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027646" flipH="1">
            <a:off x="962153" y="1753697"/>
            <a:ext cx="5848090" cy="37504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Отрицательная</a:t>
            </a:r>
            <a:r>
              <a:rPr lang="en-US" dirty="0"/>
              <a:t> &amp; </a:t>
            </a:r>
            <a:r>
              <a:rPr lang="ru-RU" dirty="0"/>
              <a:t>положительная скорость</a:t>
            </a:r>
            <a:r>
              <a:rPr lang="en-US" dirty="0"/>
              <a:t>: </a:t>
            </a:r>
            <a:r>
              <a:rPr lang="ru-RU" dirty="0"/>
              <a:t>Назад</a:t>
            </a:r>
            <a:r>
              <a:rPr lang="en-US" dirty="0"/>
              <a:t> &amp; </a:t>
            </a:r>
            <a:r>
              <a:rPr lang="ru-RU" dirty="0"/>
              <a:t>вперед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138140" y="2195039"/>
            <a:ext cx="2542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FF0000"/>
                </a:solidFill>
              </a:rPr>
              <a:t>Отрицательная скорость</a:t>
            </a:r>
            <a:r>
              <a:rPr lang="en-US" sz="2000" dirty="0">
                <a:solidFill>
                  <a:srgbClr val="FF0000"/>
                </a:solidFill>
              </a:rPr>
              <a:t> = </a:t>
            </a:r>
            <a:r>
              <a:rPr lang="ru-RU" sz="2000" dirty="0">
                <a:solidFill>
                  <a:srgbClr val="FF0000"/>
                </a:solidFill>
              </a:rPr>
              <a:t>Назад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80261" y="5493664"/>
            <a:ext cx="2210076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00B900"/>
                </a:solidFill>
              </a:rPr>
              <a:t>Положительная скорость</a:t>
            </a:r>
            <a:r>
              <a:rPr lang="en-US" sz="2000" dirty="0">
                <a:solidFill>
                  <a:srgbClr val="00B900"/>
                </a:solidFill>
              </a:rPr>
              <a:t>= </a:t>
            </a:r>
            <a:r>
              <a:rPr lang="ru-RU" sz="2000" dirty="0">
                <a:solidFill>
                  <a:srgbClr val="00B900"/>
                </a:solidFill>
              </a:rPr>
              <a:t>Вперед</a:t>
            </a:r>
            <a:endParaRPr lang="en-US" sz="2000" dirty="0">
              <a:solidFill>
                <a:srgbClr val="00B900"/>
              </a:solidFill>
            </a:endParaRPr>
          </a:p>
        </p:txBody>
      </p:sp>
      <p:sp>
        <p:nvSpPr>
          <p:cNvPr id="8" name="Curved Right Arrow 7"/>
          <p:cNvSpPr/>
          <p:nvPr/>
        </p:nvSpPr>
        <p:spPr>
          <a:xfrm flipH="1">
            <a:off x="6312276" y="2839079"/>
            <a:ext cx="1594462" cy="3008528"/>
          </a:xfrm>
          <a:prstGeom prst="curvedRightArrow">
            <a:avLst>
              <a:gd name="adj1" fmla="val 3481"/>
              <a:gd name="adj2" fmla="val 30112"/>
              <a:gd name="adj3" fmla="val 25000"/>
            </a:avLst>
          </a:prstGeom>
          <a:solidFill>
            <a:srgbClr val="00B900"/>
          </a:solidFill>
          <a:ln>
            <a:solidFill>
              <a:srgbClr val="00B9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urved Right Arrow 8"/>
          <p:cNvSpPr/>
          <p:nvPr/>
        </p:nvSpPr>
        <p:spPr>
          <a:xfrm flipH="1" flipV="1">
            <a:off x="6390356" y="3099854"/>
            <a:ext cx="1173415" cy="2128070"/>
          </a:xfrm>
          <a:prstGeom prst="curvedRightArrow">
            <a:avLst>
              <a:gd name="adj1" fmla="val 3481"/>
              <a:gd name="adj2" fmla="val 45822"/>
              <a:gd name="adj3" fmla="val 25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606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Как двигаться прямо?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5313" t="34654" r="15" b="46506"/>
          <a:stretch/>
        </p:blipFill>
        <p:spPr>
          <a:xfrm>
            <a:off x="534141" y="3394921"/>
            <a:ext cx="2876594" cy="1371077"/>
          </a:xfrm>
        </p:spPr>
      </p:pic>
      <p:sp>
        <p:nvSpPr>
          <p:cNvPr id="3" name="TextBox 2"/>
          <p:cNvSpPr txBox="1"/>
          <p:nvPr/>
        </p:nvSpPr>
        <p:spPr>
          <a:xfrm>
            <a:off x="5115615" y="1963670"/>
            <a:ext cx="354045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Шаг </a:t>
            </a:r>
            <a:r>
              <a:rPr lang="en-US" dirty="0"/>
              <a:t>1: </a:t>
            </a:r>
            <a:r>
              <a:rPr lang="ru-RU" dirty="0"/>
              <a:t>Зеленая палитра, Нажать и удерживать Рулевое управление, потянуть в Программное поле</a:t>
            </a:r>
            <a:endParaRPr lang="en-US" dirty="0"/>
          </a:p>
          <a:p>
            <a:endParaRPr lang="en-US" dirty="0"/>
          </a:p>
          <a:p>
            <a:r>
              <a:rPr lang="ru-RU" dirty="0"/>
              <a:t>Шаг</a:t>
            </a:r>
            <a:r>
              <a:rPr lang="en-US" dirty="0"/>
              <a:t> 2: </a:t>
            </a:r>
            <a:r>
              <a:rPr lang="ru-RU" dirty="0"/>
              <a:t>Отпустить рядом со стартовым блоком</a:t>
            </a:r>
            <a:r>
              <a:rPr lang="en-US" dirty="0"/>
              <a:t> (</a:t>
            </a:r>
            <a:r>
              <a:rPr lang="ru-RU" dirty="0"/>
              <a:t>зеленый треугольник</a:t>
            </a:r>
            <a:r>
              <a:rPr lang="en-US" dirty="0"/>
              <a:t>)</a:t>
            </a:r>
          </a:p>
          <a:p>
            <a:r>
              <a:rPr lang="en-US" dirty="0"/>
              <a:t>(</a:t>
            </a:r>
            <a:r>
              <a:rPr lang="ru-RU" dirty="0"/>
              <a:t>Смотрите анимацию</a:t>
            </a:r>
            <a:r>
              <a:rPr lang="en-US" dirty="0"/>
              <a:t>)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9" name="Picture 8" descr="Screen Shot 2014-08-07 at 10.56.31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199" y="1873337"/>
            <a:ext cx="4552674" cy="1003923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1864339" y="2119953"/>
            <a:ext cx="652519" cy="722353"/>
          </a:xfrm>
          <a:prstGeom prst="ellipse">
            <a:avLst/>
          </a:prstGeom>
          <a:noFill/>
          <a:ln w="28575" cmpd="sng">
            <a:solidFill>
              <a:srgbClr val="D1282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Screen Shot 2014-08-07 at 11.05.16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4634" y="3457098"/>
            <a:ext cx="2519409" cy="911276"/>
          </a:xfrm>
          <a:prstGeom prst="rect">
            <a:avLst/>
          </a:prstGeom>
        </p:spPr>
      </p:pic>
      <p:pic>
        <p:nvPicPr>
          <p:cNvPr id="16" name="Picture 15" descr="Screen Shot 2014-08-07 at 12.29.41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1475" y="1008012"/>
            <a:ext cx="3987800" cy="4953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101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Испытание</a:t>
            </a:r>
            <a:r>
              <a:rPr lang="en-US" dirty="0"/>
              <a:t> 1: </a:t>
            </a:r>
            <a:r>
              <a:rPr lang="ru-RU" dirty="0"/>
              <a:t>Двигаться прямо </a:t>
            </a:r>
            <a:r>
              <a:rPr lang="en-US" dirty="0"/>
              <a:t>(3 </a:t>
            </a:r>
            <a:r>
              <a:rPr lang="ru-RU" dirty="0"/>
              <a:t>секунды</a:t>
            </a:r>
            <a:r>
              <a:rPr lang="en-US" dirty="0"/>
              <a:t>)</a:t>
            </a:r>
          </a:p>
        </p:txBody>
      </p:sp>
      <p:pic>
        <p:nvPicPr>
          <p:cNvPr id="6" name="Picture 5" descr="cYe8ZOwCkOQ8qFYjFHcssZvIxYReepNrvHOdvHnFdMc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6557"/>
          <a:stretch/>
        </p:blipFill>
        <p:spPr>
          <a:xfrm>
            <a:off x="2792750" y="1846041"/>
            <a:ext cx="1752623" cy="102038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115615" y="1614650"/>
            <a:ext cx="354045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Шаг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1: </a:t>
            </a:r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Зеленая палитра, Нажать и удерживать Рулевое управление, потянуть в Программное поле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Шаг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2: </a:t>
            </a:r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Отпустить рядом со стартовым блоком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(</a:t>
            </a:r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зеленый треугольник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endParaRPr lang="en-US" dirty="0"/>
          </a:p>
          <a:p>
            <a:r>
              <a:rPr lang="ru-RU" dirty="0"/>
              <a:t>Шаг</a:t>
            </a:r>
            <a:r>
              <a:rPr lang="en-US" dirty="0"/>
              <a:t> 3: </a:t>
            </a:r>
            <a:r>
              <a:rPr lang="ru-RU" dirty="0"/>
              <a:t>Выбрать параметр</a:t>
            </a:r>
            <a:r>
              <a:rPr lang="en-US" dirty="0"/>
              <a:t>. </a:t>
            </a:r>
            <a:r>
              <a:rPr lang="ru-RU" dirty="0"/>
              <a:t>Двигаться </a:t>
            </a:r>
            <a:r>
              <a:rPr lang="en-US" dirty="0"/>
              <a:t>“3 </a:t>
            </a:r>
            <a:r>
              <a:rPr lang="ru-RU" dirty="0"/>
              <a:t>секунды</a:t>
            </a:r>
            <a:r>
              <a:rPr lang="en-US" dirty="0"/>
              <a:t>”</a:t>
            </a:r>
          </a:p>
          <a:p>
            <a:endParaRPr lang="en-US" dirty="0"/>
          </a:p>
          <a:p>
            <a:r>
              <a:rPr lang="ru-RU" dirty="0"/>
              <a:t>Шаг </a:t>
            </a:r>
            <a:r>
              <a:rPr lang="en-US" dirty="0"/>
              <a:t>4: </a:t>
            </a:r>
            <a:r>
              <a:rPr lang="ru-RU" dirty="0"/>
              <a:t>Соедините </a:t>
            </a:r>
            <a:r>
              <a:rPr lang="en-US" dirty="0"/>
              <a:t>USB </a:t>
            </a:r>
            <a:r>
              <a:rPr lang="ru-RU" dirty="0"/>
              <a:t>кабель к вашему </a:t>
            </a:r>
            <a:r>
              <a:rPr lang="en-US" dirty="0"/>
              <a:t>EV3 </a:t>
            </a:r>
            <a:r>
              <a:rPr lang="ru-RU" dirty="0"/>
              <a:t>и ПК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ru-RU" dirty="0"/>
              <a:t>Шаг </a:t>
            </a:r>
            <a:r>
              <a:rPr lang="en-US" dirty="0"/>
              <a:t>5: </a:t>
            </a:r>
            <a:r>
              <a:rPr lang="ru-RU" dirty="0"/>
              <a:t>Загрузить на </a:t>
            </a:r>
            <a:r>
              <a:rPr lang="en-US" dirty="0"/>
              <a:t>EV3</a:t>
            </a:r>
          </a:p>
        </p:txBody>
      </p:sp>
      <p:pic>
        <p:nvPicPr>
          <p:cNvPr id="7" name="Picture 6" descr="Screen Shot 2014-08-07 at 10.54.27 AM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0140" y="4920960"/>
            <a:ext cx="4645054" cy="1565334"/>
          </a:xfrm>
          <a:prstGeom prst="rect">
            <a:avLst/>
          </a:prstGeom>
        </p:spPr>
      </p:pic>
      <p:pic>
        <p:nvPicPr>
          <p:cNvPr id="11" name="Picture 10" descr="Screen Shot 2014-08-07 at 10.59.55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6316" y="1846041"/>
            <a:ext cx="1322170" cy="1165162"/>
          </a:xfrm>
          <a:prstGeom prst="rect">
            <a:avLst/>
          </a:prstGeom>
        </p:spPr>
      </p:pic>
      <p:sp>
        <p:nvSpPr>
          <p:cNvPr id="12" name="Oval 11"/>
          <p:cNvSpPr/>
          <p:nvPr/>
        </p:nvSpPr>
        <p:spPr>
          <a:xfrm>
            <a:off x="448342" y="2249207"/>
            <a:ext cx="1496964" cy="364372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763002" y="2307937"/>
            <a:ext cx="270663" cy="558489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335627" y="5237584"/>
            <a:ext cx="509567" cy="437247"/>
          </a:xfrm>
          <a:prstGeom prst="rect">
            <a:avLst/>
          </a:prstGeom>
          <a:noFill/>
          <a:ln w="28575" cmpd="sng">
            <a:solidFill>
              <a:srgbClr val="D1282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17" name="Straight Arrow Connector 16"/>
          <p:cNvCxnSpPr>
            <a:stCxn id="11" idx="3"/>
          </p:cNvCxnSpPr>
          <p:nvPr/>
        </p:nvCxnSpPr>
        <p:spPr>
          <a:xfrm>
            <a:off x="1848486" y="2428622"/>
            <a:ext cx="1089676" cy="18495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41895"/>
          <a:stretch/>
        </p:blipFill>
        <p:spPr>
          <a:xfrm>
            <a:off x="526316" y="3110190"/>
            <a:ext cx="1689876" cy="1752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22631" y="1671252"/>
            <a:ext cx="1258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Шаг</a:t>
            </a:r>
            <a:r>
              <a:rPr lang="en-US" dirty="0"/>
              <a:t> 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150179" y="3732939"/>
            <a:ext cx="1258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Шаг</a:t>
            </a:r>
            <a:r>
              <a:rPr lang="en-US" dirty="0"/>
              <a:t> 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450659" y="4698139"/>
            <a:ext cx="1258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Шаг</a:t>
            </a:r>
            <a:r>
              <a:rPr lang="en-US" dirty="0"/>
              <a:t> 5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592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Инструкция учителя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5840"/>
            <a:ext cx="8245474" cy="5120323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dirty="0"/>
              <a:t>Разделить класс на группы (2-3 человека)</a:t>
            </a: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dirty="0"/>
              <a:t>Раздать каждой команде копию</a:t>
            </a:r>
            <a:r>
              <a:rPr lang="en-US" sz="2800" dirty="0"/>
              <a:t> </a:t>
            </a:r>
            <a:r>
              <a:rPr lang="ru-RU" sz="2800" dirty="0"/>
              <a:t>Рабочего листа «Едем прямо»</a:t>
            </a: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dirty="0"/>
              <a:t>Детали испытания на </a:t>
            </a:r>
            <a:r>
              <a:rPr lang="en-US" sz="2800" dirty="0"/>
              <a:t>8</a:t>
            </a:r>
            <a:r>
              <a:rPr lang="ru-RU" sz="2800" dirty="0"/>
              <a:t> слайде</a:t>
            </a: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dirty="0"/>
              <a:t>Слайд обсуждения </a:t>
            </a:r>
            <a:r>
              <a:rPr lang="en-US" sz="2800" dirty="0"/>
              <a:t>9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dirty="0"/>
              <a:t>Решение испытания на </a:t>
            </a:r>
            <a:r>
              <a:rPr lang="en-US" sz="2800" dirty="0"/>
              <a:t>10</a:t>
            </a:r>
            <a:r>
              <a:rPr lang="ru-RU" sz="2800" dirty="0"/>
              <a:t> слайде</a:t>
            </a: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dirty="0"/>
              <a:t>Путь получше на </a:t>
            </a:r>
            <a:r>
              <a:rPr lang="en-US" sz="2800" dirty="0"/>
              <a:t>11</a:t>
            </a:r>
            <a:r>
              <a:rPr lang="ru-RU" sz="2800" dirty="0"/>
              <a:t> слайде</a:t>
            </a:r>
            <a:endParaRPr lang="en-US" sz="2800" dirty="0"/>
          </a:p>
          <a:p>
            <a:endParaRPr 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2987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Движение прямо</a:t>
            </a:r>
            <a:r>
              <a:rPr lang="en-US" dirty="0"/>
              <a:t>: </a:t>
            </a:r>
            <a:r>
              <a:rPr lang="ru-RU" dirty="0"/>
              <a:t>Секунды </a:t>
            </a:r>
            <a:r>
              <a:rPr lang="en-US" dirty="0"/>
              <a:t>vs. </a:t>
            </a:r>
            <a:r>
              <a:rPr lang="ru-RU" dirty="0"/>
              <a:t>Градусы </a:t>
            </a:r>
            <a:r>
              <a:rPr lang="en-US" dirty="0"/>
              <a:t>vs. </a:t>
            </a:r>
            <a:r>
              <a:rPr lang="ru-RU" dirty="0"/>
              <a:t>обороты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4555958" cy="4373563"/>
          </a:xfrm>
        </p:spPr>
        <p:txBody>
          <a:bodyPr>
            <a:normAutofit/>
          </a:bodyPr>
          <a:lstStyle/>
          <a:p>
            <a:r>
              <a:rPr lang="ru-RU" dirty="0"/>
              <a:t>Испытание</a:t>
            </a:r>
            <a:r>
              <a:rPr lang="en-US" dirty="0"/>
              <a:t>: </a:t>
            </a:r>
            <a:r>
              <a:rPr lang="ru-RU" dirty="0"/>
              <a:t>Двинуться со стартовой линии до финишной. И обратно.</a:t>
            </a:r>
          </a:p>
          <a:p>
            <a:r>
              <a:rPr lang="ru-RU" dirty="0"/>
              <a:t>Используйте режим секунд/градусов/оборотов</a:t>
            </a:r>
            <a:endParaRPr lang="en-US" dirty="0"/>
          </a:p>
          <a:p>
            <a:r>
              <a:rPr lang="ru-RU" dirty="0"/>
              <a:t>Используйте разные скорости</a:t>
            </a:r>
            <a:endParaRPr lang="en-US" sz="2800" dirty="0">
              <a:solidFill>
                <a:srgbClr val="3366FF"/>
              </a:solidFill>
            </a:endParaRPr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5775158" y="1871579"/>
            <a:ext cx="2540000" cy="0"/>
          </a:xfrm>
          <a:prstGeom prst="line">
            <a:avLst/>
          </a:prstGeom>
          <a:ln w="7620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5775158" y="5558588"/>
            <a:ext cx="2540000" cy="0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6015789" y="2072105"/>
            <a:ext cx="0" cy="33554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8152064" y="2072105"/>
            <a:ext cx="0" cy="33554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561263" y="3449053"/>
            <a:ext cx="3074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275053" y="3601453"/>
            <a:ext cx="3074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679774" y="1434399"/>
            <a:ext cx="930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Финиш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679774" y="5744877"/>
            <a:ext cx="8118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Старт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 rot="16200000">
            <a:off x="6667610" y="5405934"/>
            <a:ext cx="1053186" cy="1120696"/>
            <a:chOff x="6507213" y="1268447"/>
            <a:chExt cx="1199001" cy="1488066"/>
          </a:xfrm>
        </p:grpSpPr>
        <p:grpSp>
          <p:nvGrpSpPr>
            <p:cNvPr id="15" name="Group 14"/>
            <p:cNvGrpSpPr/>
            <p:nvPr/>
          </p:nvGrpSpPr>
          <p:grpSpPr>
            <a:xfrm rot="5400000">
              <a:off x="6518630" y="1512901"/>
              <a:ext cx="1141996" cy="1164830"/>
              <a:chOff x="6310708" y="2223671"/>
              <a:chExt cx="809489" cy="898563"/>
            </a:xfrm>
          </p:grpSpPr>
          <p:sp>
            <p:nvSpPr>
              <p:cNvPr id="20" name="Rounded Rectangle 19"/>
              <p:cNvSpPr/>
              <p:nvPr/>
            </p:nvSpPr>
            <p:spPr>
              <a:xfrm>
                <a:off x="6451829" y="2223671"/>
                <a:ext cx="519438" cy="898563"/>
              </a:xfrm>
              <a:prstGeom prst="round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ounded Rectangle 20"/>
              <p:cNvSpPr/>
              <p:nvPr/>
            </p:nvSpPr>
            <p:spPr>
              <a:xfrm>
                <a:off x="6979076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22" name="Rounded Rectangle 21"/>
              <p:cNvSpPr/>
              <p:nvPr/>
            </p:nvSpPr>
            <p:spPr>
              <a:xfrm>
                <a:off x="6310708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23" name="Oval 22"/>
              <p:cNvSpPr>
                <a:spLocks noChangeAspect="1"/>
              </p:cNvSpPr>
              <p:nvPr/>
            </p:nvSpPr>
            <p:spPr>
              <a:xfrm>
                <a:off x="6621904" y="2247641"/>
                <a:ext cx="179290" cy="166284"/>
              </a:xfrm>
              <a:prstGeom prst="ellipse">
                <a:avLst/>
              </a:prstGeom>
              <a:solidFill>
                <a:srgbClr val="FF0000"/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8" name="TextBox 17"/>
            <p:cNvSpPr txBox="1"/>
            <p:nvPr/>
          </p:nvSpPr>
          <p:spPr>
            <a:xfrm>
              <a:off x="7216810" y="1268447"/>
              <a:ext cx="4656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240594" y="2387181"/>
              <a:ext cx="4656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</a:t>
              </a: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81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6208E-6 -4.85886E-6 L -0.00017 -0.5259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263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-0.52592 L 4.43634E-6 3.76677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2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Обсуждение результатов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44010" y="926708"/>
            <a:ext cx="772031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Много ли вы проверяли/догадывались?</a:t>
            </a:r>
            <a:endParaRPr lang="en-US" sz="2400" b="1" dirty="0"/>
          </a:p>
          <a:p>
            <a:pPr lvl="1"/>
            <a:r>
              <a:rPr lang="ru-RU" sz="2400" dirty="0">
                <a:solidFill>
                  <a:srgbClr val="FF0000"/>
                </a:solidFill>
              </a:rPr>
              <a:t>Да</a:t>
            </a:r>
            <a:r>
              <a:rPr lang="en-US" sz="2400" dirty="0">
                <a:solidFill>
                  <a:srgbClr val="FF0000"/>
                </a:solidFill>
              </a:rPr>
              <a:t>.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ru-RU" sz="2400" dirty="0">
                <a:solidFill>
                  <a:srgbClr val="FF0000"/>
                </a:solidFill>
              </a:rPr>
              <a:t>Программирование на секунды/обороты и градусы требуют много времени и попыток.</a:t>
            </a:r>
            <a:endParaRPr lang="en-US" sz="2400" b="1" dirty="0">
              <a:solidFill>
                <a:srgbClr val="FF0000"/>
              </a:solidFill>
            </a:endParaRPr>
          </a:p>
          <a:p>
            <a:endParaRPr lang="en-US" sz="2400" b="1" dirty="0"/>
          </a:p>
          <a:p>
            <a:r>
              <a:rPr lang="ru-RU" sz="2400" b="1" dirty="0"/>
              <a:t>Влияет ли изменение скорости на поведение робота</a:t>
            </a:r>
            <a:r>
              <a:rPr lang="en-US" sz="2400" b="1" dirty="0"/>
              <a:t>?</a:t>
            </a:r>
          </a:p>
          <a:p>
            <a:pPr lvl="1"/>
            <a:r>
              <a:rPr lang="ru-RU" sz="2400" dirty="0">
                <a:solidFill>
                  <a:srgbClr val="FF0000"/>
                </a:solidFill>
              </a:rPr>
              <a:t>Да</a:t>
            </a:r>
            <a:r>
              <a:rPr lang="en-US" sz="2400" dirty="0">
                <a:solidFill>
                  <a:srgbClr val="FF0000"/>
                </a:solidFill>
              </a:rPr>
              <a:t>. </a:t>
            </a:r>
            <a:r>
              <a:rPr lang="ru-RU" sz="2400" dirty="0">
                <a:solidFill>
                  <a:srgbClr val="FF0000"/>
                </a:solidFill>
              </a:rPr>
              <a:t>Когда едешь на секунды – имеет значение.</a:t>
            </a:r>
            <a:endParaRPr lang="en-US" sz="2400" dirty="0">
              <a:solidFill>
                <a:srgbClr val="FF0000"/>
              </a:solidFill>
            </a:endParaRPr>
          </a:p>
          <a:p>
            <a:endParaRPr lang="en-US" sz="2400" b="1" dirty="0"/>
          </a:p>
          <a:p>
            <a:r>
              <a:rPr lang="ru-RU" sz="2400" b="1" dirty="0"/>
              <a:t>Размер колеса будет влиять</a:t>
            </a:r>
            <a:r>
              <a:rPr lang="en-US" sz="2400" b="1" dirty="0"/>
              <a:t>? </a:t>
            </a:r>
            <a:r>
              <a:rPr lang="ru-RU" sz="2400" b="1" dirty="0"/>
              <a:t>Почему</a:t>
            </a:r>
            <a:r>
              <a:rPr lang="en-US" sz="2400" b="1" dirty="0"/>
              <a:t>?</a:t>
            </a:r>
          </a:p>
          <a:p>
            <a:pPr lvl="1"/>
            <a:r>
              <a:rPr lang="ru-RU" sz="2400" dirty="0">
                <a:solidFill>
                  <a:srgbClr val="FF0000"/>
                </a:solidFill>
              </a:rPr>
              <a:t>Размер колеса влияет на градусы/обороты</a:t>
            </a:r>
            <a:r>
              <a:rPr lang="en-US" sz="2400" dirty="0">
                <a:solidFill>
                  <a:srgbClr val="FF0000"/>
                </a:solidFill>
              </a:rPr>
              <a:t>.</a:t>
            </a:r>
          </a:p>
          <a:p>
            <a:pPr lvl="1"/>
            <a:endParaRPr lang="en-US" sz="2400" b="1" dirty="0"/>
          </a:p>
          <a:p>
            <a:r>
              <a:rPr lang="ru-RU" sz="2400" b="1" dirty="0"/>
              <a:t>Уровень заряда батареи будет влиять</a:t>
            </a:r>
            <a:r>
              <a:rPr lang="en-US" sz="2400" b="1" dirty="0"/>
              <a:t>?</a:t>
            </a:r>
            <a:r>
              <a:rPr lang="ru-RU" sz="2400" b="1" dirty="0"/>
              <a:t> Почему</a:t>
            </a:r>
            <a:r>
              <a:rPr lang="en-US" sz="2400" b="1" dirty="0"/>
              <a:t>?</a:t>
            </a:r>
          </a:p>
          <a:p>
            <a:pPr lvl="1"/>
            <a:r>
              <a:rPr lang="ru-RU" sz="2400" dirty="0">
                <a:solidFill>
                  <a:srgbClr val="FF0000"/>
                </a:solidFill>
              </a:rPr>
              <a:t>Когда едешь на секунды, уровень батареи будет менять мощность</a:t>
            </a:r>
            <a:r>
              <a:rPr lang="en-US" sz="2400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81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eginner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ginner" id="{2CEFEB64-C992-CF42-AC34-A2A7B15E4CF5}" vid="{484731AA-B6D9-C841-B3ED-40BE794FD840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6407</TotalTime>
  <Words>482</Words>
  <Application>Microsoft Office PowerPoint</Application>
  <PresentationFormat>Экран (4:3)</PresentationFormat>
  <Paragraphs>98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</vt:lpstr>
      <vt:lpstr>Arial Black</vt:lpstr>
      <vt:lpstr>Calibri</vt:lpstr>
      <vt:lpstr>Calibri Light</vt:lpstr>
      <vt:lpstr>Helvetica Neue</vt:lpstr>
      <vt:lpstr>Custom Design</vt:lpstr>
      <vt:lpstr>beginner</vt:lpstr>
      <vt:lpstr>1_Custom Design</vt:lpstr>
      <vt:lpstr>Уроки программирования для новичков</vt:lpstr>
      <vt:lpstr>На этом занятии</vt:lpstr>
      <vt:lpstr>Блок рулевого управления</vt:lpstr>
      <vt:lpstr>Отрицательная &amp; положительная скорость: Назад &amp; вперед</vt:lpstr>
      <vt:lpstr>Как двигаться прямо?</vt:lpstr>
      <vt:lpstr>Испытание 1: Двигаться прямо (3 секунды)</vt:lpstr>
      <vt:lpstr>Инструкция учителя</vt:lpstr>
      <vt:lpstr>Движение прямо: Секунды vs. Градусы vs. обороты</vt:lpstr>
      <vt:lpstr>Обсуждение результатов</vt:lpstr>
      <vt:lpstr>Решение испытания</vt:lpstr>
      <vt:lpstr>Решение: USE PORT VIEW</vt:lpstr>
      <vt:lpstr>Благодарность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EV3 PROGRAMMING Lesson</dc:title>
  <dc:creator>Sanjay Seshan</dc:creator>
  <cp:lastModifiedBy>Vladimir Abay</cp:lastModifiedBy>
  <cp:revision>66</cp:revision>
  <cp:lastPrinted>2016-07-04T14:38:40Z</cp:lastPrinted>
  <dcterms:created xsi:type="dcterms:W3CDTF">2014-08-07T02:19:13Z</dcterms:created>
  <dcterms:modified xsi:type="dcterms:W3CDTF">2019-04-14T04:46:57Z</dcterms:modified>
</cp:coreProperties>
</file>