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6" r:id="rId1"/>
    <p:sldMasterId id="2147483738" r:id="rId2"/>
  </p:sldMasterIdLst>
  <p:notesMasterIdLst>
    <p:notesMasterId r:id="rId16"/>
  </p:notesMasterIdLst>
  <p:handoutMasterIdLst>
    <p:handoutMasterId r:id="rId17"/>
  </p:handoutMasterIdLst>
  <p:sldIdLst>
    <p:sldId id="425" r:id="rId3"/>
    <p:sldId id="423" r:id="rId4"/>
    <p:sldId id="415" r:id="rId5"/>
    <p:sldId id="414" r:id="rId6"/>
    <p:sldId id="419" r:id="rId7"/>
    <p:sldId id="327" r:id="rId8"/>
    <p:sldId id="424" r:id="rId9"/>
    <p:sldId id="267" r:id="rId10"/>
    <p:sldId id="412" r:id="rId11"/>
    <p:sldId id="421" r:id="rId12"/>
    <p:sldId id="413" r:id="rId13"/>
    <p:sldId id="422" r:id="rId14"/>
    <p:sldId id="42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3" autoAdjust="0"/>
    <p:restoredTop sz="96271" autoAdjust="0"/>
  </p:normalViewPr>
  <p:slideViewPr>
    <p:cSldViewPr snapToGrid="0" snapToObjects="1">
      <p:cViewPr varScale="1">
        <p:scale>
          <a:sx n="105" d="100"/>
          <a:sy n="105" d="100"/>
        </p:scale>
        <p:origin x="16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3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5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379-CDE8-564F-A32A-D111D2B5DEDF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127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39DB-0282-2D43-A88B-5F84187E61CB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9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33E0-C5EC-BE4E-AAE9-D56E452479DD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8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F42C-B4E1-5841-9147-5DFD4C8BD9AC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59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5B8-4A35-2F4B-9BE5-A9E032A37919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65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6D96-B6B6-9F46-8145-E884FC689B52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17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8181-6EF9-BB46-881E-49425AE4A1D6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5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FB58-9E1D-8C4A-B30B-612CD10181F2}" type="datetime1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31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1D06-D031-574C-B314-3D3A913D09A7}" type="datetime1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91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501-297D-E04E-8371-D2DC10164BF0}" type="datetime1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46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0354-FE89-EB42-A40C-D608C6421438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6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A35E-C1E6-2F43-8D1F-8D1A0506DE17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09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E002-C9C3-8B41-BCCA-4C3D472D296D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12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4892-FDBA-334B-B903-5C82D96F601B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86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82C5-10F4-024F-B461-568BB589AC83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C3B7-D02A-A04B-90C6-1ABC246C483D}" type="datetime1">
              <a:rPr lang="en-US" smtClean="0"/>
              <a:t>4/30/2019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</p:spTree>
    <p:extLst>
      <p:ext uri="{BB962C8B-B14F-4D97-AF65-F5344CB8AC3E}">
        <p14:creationId xmlns:p14="http://schemas.microsoft.com/office/powerpoint/2010/main" val="8819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BEF8-8D86-144F-A470-7B3703EFCEC9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0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2D03-A66B-894C-99E9-CCC3E8C15D2F}" type="datetime1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7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3EF3-9D1A-AB4B-A2CC-56F2A1F031E5}" type="datetime1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8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EB34-34E0-ED47-A72E-77439100E0C1}" type="datetime1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2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F122-2B3D-7B4C-AB84-64E5124E11F9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009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BCC-C4CA-584C-B495-6C2009ADC7DF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3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6CF60A4-F499-2743-ACBB-982E5F01925A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EV3Lessons.com, 2016, (Last edit: 07/04/16)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261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437D-136E-7246-8394-8265CCC540D4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7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hyperlink" Target="http://www.ucalgary.ca/IOSTEM/files/IOSTEM/media_crop/44/public/sensors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Датчик касания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Уроки программирования для новичков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8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1757"/>
            <a:ext cx="8245475" cy="1371600"/>
          </a:xfrm>
        </p:spPr>
        <p:txBody>
          <a:bodyPr/>
          <a:lstStyle/>
          <a:p>
            <a:r>
              <a:rPr lang="ru-RU" dirty="0"/>
              <a:t>Испытание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6396"/>
            <a:ext cx="4414983" cy="4789189"/>
          </a:xfrm>
        </p:spPr>
        <p:txBody>
          <a:bodyPr>
            <a:normAutofit/>
          </a:bodyPr>
          <a:lstStyle/>
          <a:p>
            <a:r>
              <a:rPr lang="ru-RU" sz="2800" dirty="0"/>
              <a:t>Робот едет прямо, пока не стукнется об стену</a:t>
            </a:r>
            <a:r>
              <a:rPr lang="en-US" sz="2800" dirty="0"/>
              <a:t>. </a:t>
            </a:r>
            <a:r>
              <a:rPr lang="ru-RU" sz="2800" dirty="0"/>
              <a:t>Затем отъедете назад и поверните на </a:t>
            </a:r>
            <a:r>
              <a:rPr lang="en-US" sz="2800" dirty="0"/>
              <a:t>90 </a:t>
            </a:r>
            <a:r>
              <a:rPr lang="ru-RU" sz="2800" dirty="0"/>
              <a:t>градусов</a:t>
            </a:r>
            <a:r>
              <a:rPr lang="en-US" sz="2800" dirty="0"/>
              <a:t>.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050" y="1609410"/>
            <a:ext cx="1423624" cy="1291340"/>
          </a:xfrm>
          <a:prstGeom prst="rect">
            <a:avLst/>
          </a:prstGeom>
        </p:spPr>
      </p:pic>
      <p:pic>
        <p:nvPicPr>
          <p:cNvPr id="4" name="Picture 3" descr="Screen Shot 2014-08-08 at 6.00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250" y="1412696"/>
            <a:ext cx="2209800" cy="3009900"/>
          </a:xfrm>
          <a:prstGeom prst="rect">
            <a:avLst/>
          </a:prstGeom>
        </p:spPr>
      </p:pic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830" y="1022882"/>
            <a:ext cx="3354455" cy="38981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58614" y="3313545"/>
            <a:ext cx="1465477" cy="42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2182" y="5137528"/>
            <a:ext cx="3263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Подсказка</a:t>
            </a:r>
            <a:r>
              <a:rPr lang="en-US" b="1" dirty="0"/>
              <a:t>: </a:t>
            </a:r>
            <a:r>
              <a:rPr lang="ru-RU" dirty="0"/>
              <a:t>Вы комбинируете рулевое управление </a:t>
            </a:r>
            <a:r>
              <a:rPr lang="en-US" dirty="0"/>
              <a:t>+ </a:t>
            </a:r>
            <a:r>
              <a:rPr lang="ru-RU" dirty="0"/>
              <a:t>Поворот </a:t>
            </a:r>
            <a:r>
              <a:rPr lang="en-US" dirty="0"/>
              <a:t>+ </a:t>
            </a:r>
            <a:r>
              <a:rPr lang="ru-RU" dirty="0"/>
              <a:t>Блок ожидания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03564" y="3740727"/>
            <a:ext cx="3352800" cy="24106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747873" y="3982876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2937168" y="4677410"/>
            <a:ext cx="10806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3593" y="5065356"/>
            <a:ext cx="0" cy="6001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477495" y="4889846"/>
            <a:ext cx="54032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900E64A-25FE-4DA6-8695-3BEC590B6EBD}"/>
              </a:ext>
            </a:extLst>
          </p:cNvPr>
          <p:cNvSpPr txBox="1"/>
          <p:nvPr/>
        </p:nvSpPr>
        <p:spPr>
          <a:xfrm>
            <a:off x="6558614" y="3059546"/>
            <a:ext cx="177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= </a:t>
            </a:r>
            <a:r>
              <a:rPr lang="ru-RU" dirty="0"/>
              <a:t>Отпущен</a:t>
            </a:r>
            <a:endParaRPr lang="en-US" dirty="0"/>
          </a:p>
          <a:p>
            <a:r>
              <a:rPr lang="en-US" dirty="0"/>
              <a:t>1 = </a:t>
            </a:r>
            <a:r>
              <a:rPr lang="ru-RU" dirty="0"/>
              <a:t>Нажат</a:t>
            </a:r>
            <a:endParaRPr lang="en-US" dirty="0"/>
          </a:p>
          <a:p>
            <a:r>
              <a:rPr lang="en-US" dirty="0"/>
              <a:t>2 = </a:t>
            </a:r>
            <a:r>
              <a:rPr lang="ru-RU" dirty="0"/>
              <a:t>Клик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4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Испытание 2 решение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8" y="1591797"/>
            <a:ext cx="8415235" cy="331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Обсуждение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5236"/>
            <a:ext cx="8245474" cy="5100927"/>
          </a:xfrm>
        </p:spPr>
        <p:txBody>
          <a:bodyPr>
            <a:normAutofit/>
          </a:bodyPr>
          <a:lstStyle/>
          <a:p>
            <a:r>
              <a:rPr lang="ru-RU" dirty="0"/>
              <a:t>Почему вы использовали Включение мотора в этих испытаниях</a:t>
            </a:r>
            <a:r>
              <a:rPr lang="en-US" dirty="0"/>
              <a:t>?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ru-RU" b="0" dirty="0">
                <a:solidFill>
                  <a:srgbClr val="FF0000"/>
                </a:solidFill>
              </a:rPr>
              <a:t>Вы хотите считывать датчик, пока мотор включен</a:t>
            </a:r>
            <a:r>
              <a:rPr lang="en-US" b="0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ru-RU" dirty="0"/>
              <a:t>Почему мы использовали Блок ожидания в этих испытаниях</a:t>
            </a:r>
            <a:r>
              <a:rPr lang="en-US" dirty="0"/>
              <a:t>?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ru-RU" b="0" dirty="0">
                <a:solidFill>
                  <a:srgbClr val="FF0000"/>
                </a:solidFill>
              </a:rPr>
              <a:t>Вам необходимо подождать нужное значение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ru-RU" dirty="0"/>
              <a:t>Какая разница м/у Нажата</a:t>
            </a:r>
            <a:r>
              <a:rPr lang="en-US" dirty="0"/>
              <a:t>, </a:t>
            </a:r>
            <a:r>
              <a:rPr lang="ru-RU" dirty="0"/>
              <a:t>Отпущена и Клик</a:t>
            </a:r>
            <a:r>
              <a:rPr lang="en-US" dirty="0"/>
              <a:t>?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ru-RU" b="0" dirty="0">
                <a:solidFill>
                  <a:srgbClr val="FF0000"/>
                </a:solidFill>
              </a:rPr>
              <a:t>Нажата </a:t>
            </a:r>
            <a:r>
              <a:rPr lang="en-US" b="0" dirty="0">
                <a:solidFill>
                  <a:srgbClr val="FF0000"/>
                </a:solidFill>
              </a:rPr>
              <a:t>= </a:t>
            </a:r>
            <a:r>
              <a:rPr lang="ru-RU" b="0" dirty="0">
                <a:solidFill>
                  <a:srgbClr val="FF0000"/>
                </a:solidFill>
              </a:rPr>
              <a:t>нажата</a:t>
            </a:r>
            <a:r>
              <a:rPr lang="en-US" b="0" dirty="0">
                <a:solidFill>
                  <a:srgbClr val="FF0000"/>
                </a:solidFill>
              </a:rPr>
              <a:t>, </a:t>
            </a:r>
            <a:r>
              <a:rPr lang="ru-RU" b="0" dirty="0">
                <a:solidFill>
                  <a:srgbClr val="FF0000"/>
                </a:solidFill>
              </a:rPr>
              <a:t>Отпущена </a:t>
            </a:r>
            <a:r>
              <a:rPr lang="en-US" b="0" dirty="0">
                <a:solidFill>
                  <a:srgbClr val="FF0000"/>
                </a:solidFill>
              </a:rPr>
              <a:t>= </a:t>
            </a:r>
            <a:r>
              <a:rPr lang="ru-RU" b="0" dirty="0">
                <a:solidFill>
                  <a:srgbClr val="FF0000"/>
                </a:solidFill>
              </a:rPr>
              <a:t>не нажата</a:t>
            </a:r>
            <a:r>
              <a:rPr lang="en-US" b="0" dirty="0">
                <a:solidFill>
                  <a:srgbClr val="FF0000"/>
                </a:solidFill>
              </a:rPr>
              <a:t>, </a:t>
            </a:r>
            <a:br>
              <a:rPr lang="en-US" b="0" dirty="0">
                <a:solidFill>
                  <a:srgbClr val="FF0000"/>
                </a:solidFill>
              </a:rPr>
            </a:br>
            <a:r>
              <a:rPr lang="en-US" b="0" dirty="0">
                <a:solidFill>
                  <a:srgbClr val="FF0000"/>
                </a:solidFill>
              </a:rPr>
              <a:t>	</a:t>
            </a:r>
            <a:r>
              <a:rPr lang="ru-RU" b="0" dirty="0">
                <a:solidFill>
                  <a:srgbClr val="FF0000"/>
                </a:solidFill>
              </a:rPr>
              <a:t>Клик </a:t>
            </a:r>
            <a:r>
              <a:rPr lang="en-US" b="0" dirty="0">
                <a:solidFill>
                  <a:srgbClr val="FF0000"/>
                </a:solidFill>
              </a:rPr>
              <a:t>= </a:t>
            </a:r>
            <a:r>
              <a:rPr lang="ru-RU" b="0" dirty="0">
                <a:solidFill>
                  <a:srgbClr val="FF0000"/>
                </a:solidFill>
              </a:rPr>
              <a:t>нажата и отпущена сразу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ru-RU" dirty="0"/>
              <a:t>В каких ситуация вы можете использовать их</a:t>
            </a:r>
            <a:r>
              <a:rPr lang="en-US" dirty="0"/>
              <a:t>?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ru-RU" b="0" dirty="0">
                <a:solidFill>
                  <a:srgbClr val="FF0000"/>
                </a:solidFill>
              </a:rPr>
              <a:t>Нажата </a:t>
            </a:r>
            <a:r>
              <a:rPr lang="en-US" b="0" dirty="0">
                <a:solidFill>
                  <a:srgbClr val="FF0000"/>
                </a:solidFill>
              </a:rPr>
              <a:t>= </a:t>
            </a:r>
            <a:r>
              <a:rPr lang="ru-RU" b="0" dirty="0">
                <a:solidFill>
                  <a:srgbClr val="FF0000"/>
                </a:solidFill>
              </a:rPr>
              <a:t>движение в стену</a:t>
            </a:r>
            <a:r>
              <a:rPr lang="en-US" b="0" dirty="0">
                <a:solidFill>
                  <a:srgbClr val="FF0000"/>
                </a:solidFill>
              </a:rPr>
              <a:t>, </a:t>
            </a:r>
            <a:r>
              <a:rPr lang="ru-RU" b="0" dirty="0">
                <a:solidFill>
                  <a:srgbClr val="FF0000"/>
                </a:solidFill>
              </a:rPr>
              <a:t>Клик </a:t>
            </a:r>
            <a:r>
              <a:rPr lang="en-US" b="0" dirty="0">
                <a:solidFill>
                  <a:srgbClr val="FF0000"/>
                </a:solidFill>
              </a:rPr>
              <a:t>=</a:t>
            </a:r>
            <a:r>
              <a:rPr lang="ru-RU" b="0" dirty="0">
                <a:solidFill>
                  <a:srgbClr val="FF0000"/>
                </a:solidFill>
              </a:rPr>
              <a:t> нажатие рукой</a:t>
            </a:r>
            <a:br>
              <a:rPr lang="en-US" b="0" dirty="0">
                <a:solidFill>
                  <a:srgbClr val="FF0000"/>
                </a:solidFill>
              </a:rPr>
            </a:br>
            <a:r>
              <a:rPr lang="en-US" b="0" dirty="0">
                <a:solidFill>
                  <a:srgbClr val="FF0000"/>
                </a:solidFill>
              </a:rPr>
              <a:t>	</a:t>
            </a:r>
            <a:r>
              <a:rPr lang="ru-RU" b="0" dirty="0">
                <a:solidFill>
                  <a:srgbClr val="FF0000"/>
                </a:solidFill>
              </a:rPr>
              <a:t>Отпущена </a:t>
            </a:r>
            <a:r>
              <a:rPr lang="en-US" b="0" dirty="0">
                <a:solidFill>
                  <a:srgbClr val="FF0000"/>
                </a:solidFill>
              </a:rPr>
              <a:t>= </a:t>
            </a:r>
            <a:r>
              <a:rPr lang="ru-RU" b="0" dirty="0">
                <a:solidFill>
                  <a:srgbClr val="FF0000"/>
                </a:solidFill>
              </a:rPr>
              <a:t>больше не касается стены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EV3Lessons.com, 2016, (Last edit: 07/04/16)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3" y="1317983"/>
            <a:ext cx="8500451" cy="1662609"/>
          </a:xfrm>
        </p:spPr>
        <p:txBody>
          <a:bodyPr>
            <a:normAutofit/>
          </a:bodyPr>
          <a:lstStyle/>
          <a:p>
            <a:r>
              <a:rPr lang="ru-RU" dirty="0"/>
              <a:t>Авторы</a:t>
            </a:r>
            <a:r>
              <a:rPr lang="en-US" dirty="0"/>
              <a:t>: Sanjay and 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на сайте: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11" y="3247882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F817F8D-9D6F-4B6E-BDE3-D9587E0D9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dirty="0"/>
              <a:t>© EV3Lessons.com, 2016, (Last edit: 07/04/16)</a:t>
            </a:r>
          </a:p>
        </p:txBody>
      </p:sp>
    </p:spTree>
    <p:extLst>
      <p:ext uri="{BB962C8B-B14F-4D97-AF65-F5344CB8AC3E}">
        <p14:creationId xmlns:p14="http://schemas.microsoft.com/office/powerpoint/2010/main" val="123723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7523"/>
            <a:ext cx="8245474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Научимся работать с датчиком касания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Научимся работать с блоком ожидания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Поймем разницу м/у блоком ожидания и блоками датчиков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Поймем когда использовать Включение мотора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2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датчик?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30166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Датчик позволяет программе </a:t>
            </a:r>
            <a:r>
              <a:rPr lang="en-US" dirty="0"/>
              <a:t>EV3 </a:t>
            </a:r>
            <a:r>
              <a:rPr lang="ru-RU" dirty="0"/>
              <a:t>собирать и измерять данные из окружающего мира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Датчики </a:t>
            </a:r>
            <a:r>
              <a:rPr lang="en-US" dirty="0"/>
              <a:t>EV3 :</a:t>
            </a:r>
          </a:p>
          <a:p>
            <a:pPr marL="800100" lvl="1" indent="-342900"/>
            <a:r>
              <a:rPr lang="ru-RU" dirty="0"/>
              <a:t>Цвета</a:t>
            </a:r>
            <a:r>
              <a:rPr lang="en-US" dirty="0"/>
              <a:t> – </a:t>
            </a:r>
            <a:r>
              <a:rPr lang="ru-RU" dirty="0"/>
              <a:t>измеряет цвет и яркость</a:t>
            </a:r>
            <a:endParaRPr lang="en-US" dirty="0"/>
          </a:p>
          <a:p>
            <a:pPr marL="800100" lvl="1" indent="-342900"/>
            <a:r>
              <a:rPr lang="ru-RU" dirty="0"/>
              <a:t>Гиро</a:t>
            </a:r>
            <a:r>
              <a:rPr lang="en-US" dirty="0"/>
              <a:t> – </a:t>
            </a:r>
            <a:r>
              <a:rPr lang="ru-RU" dirty="0"/>
              <a:t>измеряет поворот робота</a:t>
            </a:r>
            <a:endParaRPr lang="en-US" dirty="0"/>
          </a:p>
          <a:p>
            <a:pPr marL="800100" lvl="1" indent="-342900"/>
            <a:r>
              <a:rPr lang="ru-RU" dirty="0"/>
              <a:t>Ультразвук</a:t>
            </a:r>
            <a:r>
              <a:rPr lang="en-US" dirty="0"/>
              <a:t> – </a:t>
            </a:r>
            <a:r>
              <a:rPr lang="ru-RU" dirty="0"/>
              <a:t>измеряет расстояние до ближайшей поверхности</a:t>
            </a:r>
            <a:endParaRPr lang="en-US" dirty="0"/>
          </a:p>
          <a:p>
            <a:pPr marL="800100" lvl="1" indent="-342900"/>
            <a:r>
              <a:rPr lang="ru-RU" dirty="0"/>
              <a:t>Касания</a:t>
            </a:r>
            <a:r>
              <a:rPr lang="en-US" dirty="0"/>
              <a:t> – </a:t>
            </a:r>
            <a:r>
              <a:rPr lang="ru-RU" dirty="0"/>
              <a:t>измеряет контакт с поверхностью</a:t>
            </a:r>
            <a:endParaRPr lang="en-US" dirty="0"/>
          </a:p>
          <a:p>
            <a:pPr marL="800100" lvl="1" indent="-342900"/>
            <a:r>
              <a:rPr lang="ru-RU" dirty="0"/>
              <a:t>Инфракрасный</a:t>
            </a:r>
            <a:r>
              <a:rPr lang="en-US" dirty="0"/>
              <a:t> – </a:t>
            </a:r>
            <a:r>
              <a:rPr lang="ru-RU" dirty="0"/>
              <a:t>измеряет  инфракрасный сигнал</a:t>
            </a:r>
            <a:endParaRPr lang="en-US" dirty="0"/>
          </a:p>
          <a:p>
            <a:pPr marL="800100" lvl="1" indent="-34290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79" y="4297339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99" y="6280694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>
                <a:hlinkClick r:id="rId4"/>
              </a:rPr>
              <a:t>http://www.ucalgary.ca/IOSTEM/files/IOSTEM/media_crop/44/public/sensors.jpg</a:t>
            </a:r>
            <a:r>
              <a:rPr lang="en-US" sz="1100" dirty="0"/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774" y="4297339"/>
            <a:ext cx="1587717" cy="1753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6976" y="5801527"/>
            <a:ext cx="1326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Infrared Sensor</a:t>
            </a:r>
          </a:p>
        </p:txBody>
      </p:sp>
    </p:spTree>
    <p:extLst>
      <p:ext uri="{BB962C8B-B14F-4D97-AF65-F5344CB8AC3E}">
        <p14:creationId xmlns:p14="http://schemas.microsoft.com/office/powerpoint/2010/main" val="356141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датчик касания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07" y="1408946"/>
            <a:ext cx="6429267" cy="499534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Датчик касания может определять когда красная кнопка нажата или отпущена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С этой информацией вы можете обрабатывать события</a:t>
            </a:r>
            <a:r>
              <a:rPr lang="en-US" b="0" dirty="0"/>
              <a:t>: </a:t>
            </a:r>
          </a:p>
          <a:p>
            <a:pPr algn="r"/>
            <a:r>
              <a:rPr lang="en-US" b="0" dirty="0"/>
              <a:t>	</a:t>
            </a:r>
            <a:r>
              <a:rPr lang="ru-RU" dirty="0"/>
              <a:t>Нажат</a:t>
            </a:r>
            <a:endParaRPr lang="en-US" dirty="0"/>
          </a:p>
          <a:p>
            <a:pPr algn="r"/>
            <a:r>
              <a:rPr lang="en-US" dirty="0"/>
              <a:t>	</a:t>
            </a:r>
            <a:r>
              <a:rPr lang="ru-RU" dirty="0"/>
              <a:t>Отпущен</a:t>
            </a:r>
            <a:endParaRPr lang="en-US" dirty="0"/>
          </a:p>
          <a:p>
            <a:pPr algn="r"/>
            <a:r>
              <a:rPr lang="en-US" dirty="0"/>
              <a:t>	</a:t>
            </a:r>
            <a:r>
              <a:rPr lang="ru-RU" dirty="0"/>
              <a:t>нажат и сразу отпущен</a:t>
            </a:r>
            <a:r>
              <a:rPr lang="en-US" dirty="0"/>
              <a:t> (</a:t>
            </a:r>
            <a:r>
              <a:rPr lang="ru-RU" dirty="0"/>
              <a:t>Клик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Где используется датчик касания?</a:t>
            </a:r>
            <a:endParaRPr lang="en-US" b="0" dirty="0"/>
          </a:p>
          <a:p>
            <a:pPr marL="800100" lvl="1" indent="-342900"/>
            <a:r>
              <a:rPr lang="ru-RU" b="0" dirty="0"/>
              <a:t>Полезен при программировани</a:t>
            </a:r>
            <a:r>
              <a:rPr lang="ru-RU" dirty="0"/>
              <a:t>и </a:t>
            </a:r>
            <a:r>
              <a:rPr lang="en-US" b="0" dirty="0"/>
              <a:t>“</a:t>
            </a:r>
            <a:r>
              <a:rPr lang="ru-RU" b="0" dirty="0"/>
              <a:t>двигаться до нажатия</a:t>
            </a:r>
            <a:r>
              <a:rPr lang="ru-RU" dirty="0"/>
              <a:t>/отпускания/клика датчика касания</a:t>
            </a:r>
            <a:r>
              <a:rPr lang="en-US" b="0" dirty="0"/>
              <a:t>”</a:t>
            </a:r>
          </a:p>
          <a:p>
            <a:pPr marL="800100" lvl="1" indent="-342900"/>
            <a:r>
              <a:rPr lang="ru-RU" b="0" dirty="0"/>
              <a:t>Например если вы хотите поставить датчик спереди робота</a:t>
            </a:r>
            <a:r>
              <a:rPr lang="en-US" b="0" dirty="0"/>
              <a:t>, </a:t>
            </a:r>
            <a:r>
              <a:rPr lang="ru-RU" b="0" dirty="0"/>
              <a:t>вы можете остановить движени</a:t>
            </a:r>
            <a:r>
              <a:rPr lang="ru-RU" dirty="0"/>
              <a:t>е, если он столкнется с чем-нибудь.</a:t>
            </a:r>
            <a:endParaRPr lang="en-US" b="0" dirty="0"/>
          </a:p>
          <a:p>
            <a:pPr marL="800100" lvl="1" indent="-342900"/>
            <a:r>
              <a:rPr lang="ru-RU" b="0" dirty="0"/>
              <a:t>Так же вы можете начинать и завершать программу при нажатии на датчик касания</a:t>
            </a:r>
            <a:r>
              <a:rPr lang="en-US" b="0" dirty="0"/>
              <a:t>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Screen Shot 2014-08-08 at 6.00.39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2030" y="1280800"/>
            <a:ext cx="1728714" cy="239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1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0082"/>
          </a:xfrm>
        </p:spPr>
        <p:txBody>
          <a:bodyPr>
            <a:normAutofit/>
          </a:bodyPr>
          <a:lstStyle/>
          <a:p>
            <a:r>
              <a:rPr lang="ru-RU" dirty="0"/>
              <a:t>Что означает </a:t>
            </a:r>
            <a:r>
              <a:rPr lang="en-US" dirty="0"/>
              <a:t>“</a:t>
            </a:r>
            <a:r>
              <a:rPr lang="ru-RU" dirty="0"/>
              <a:t>Клик</a:t>
            </a:r>
            <a:r>
              <a:rPr lang="en-US" dirty="0"/>
              <a:t>”?</a:t>
            </a:r>
            <a:r>
              <a:rPr lang="ru-RU" dirty="0"/>
              <a:t>*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376136"/>
              </p:ext>
            </p:extLst>
          </p:nvPr>
        </p:nvGraphicFramePr>
        <p:xfrm>
          <a:off x="374904" y="2763247"/>
          <a:ext cx="8245475" cy="32692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1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Время, </a:t>
                      </a:r>
                      <a:r>
                        <a:rPr lang="ru-RU" sz="1400" dirty="0" err="1">
                          <a:effectLst/>
                        </a:rPr>
                        <a:t>мс</a:t>
                      </a:r>
                      <a:endParaRPr lang="en-US" sz="1400" dirty="0">
                        <a:effectLst/>
                      </a:endParaRP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Действие</a:t>
                      </a:r>
                      <a:endParaRPr lang="en-US" sz="1400" dirty="0">
                        <a:effectLst/>
                      </a:endParaRP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Нажат</a:t>
                      </a:r>
                      <a:endParaRPr lang="en-US" sz="1400" dirty="0">
                        <a:effectLst/>
                      </a:endParaRP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Отпущен</a:t>
                      </a:r>
                      <a:endParaRPr lang="en-US" sz="1400" dirty="0">
                        <a:effectLst/>
                      </a:endParaRP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Клик</a:t>
                      </a:r>
                      <a:endParaRPr lang="en-US" sz="1400" dirty="0">
                        <a:effectLst/>
                      </a:endParaRPr>
                    </a:p>
                  </a:txBody>
                  <a:tcPr marL="62703" marR="15676" marT="15676" marB="156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1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Кнопка начинается отпускаться 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Ложь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Истина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Ложь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2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Кнопка нажата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Истина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Ложь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Ложь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3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Кнопка отпущена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ru-RU" sz="1400" dirty="0">
                          <a:effectLst/>
                        </a:rPr>
                        <a:t>и программа считывает датчик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Ложь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Истина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sng" dirty="0">
                          <a:solidFill>
                            <a:schemeClr val="tx2"/>
                          </a:solidFill>
                          <a:effectLst/>
                        </a:rPr>
                        <a:t>Истина</a:t>
                      </a:r>
                      <a:endParaRPr lang="en-US" sz="1400" b="1" u="sng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6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4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Кнопка еще отпущена</a:t>
                      </a:r>
                      <a:r>
                        <a:rPr lang="en-US" sz="1400" dirty="0">
                          <a:effectLst/>
                        </a:rPr>
                        <a:t>,</a:t>
                      </a:r>
                      <a:r>
                        <a:rPr lang="ru-RU" sz="1400" dirty="0">
                          <a:effectLst/>
                        </a:rPr>
                        <a:t> программа считывает датчик снова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Ложь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Истина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Ложь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5</a:t>
                      </a:r>
                    </a:p>
                  </a:txBody>
                  <a:tcPr marL="15676" marR="62703" marT="15676" marB="15676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Кнопка нажата второй раз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Истина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Ложь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Ложь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4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6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Кнопка отпущена, но программа не считывает датчик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aseline="0" dirty="0">
                          <a:effectLst/>
                        </a:rPr>
                        <a:t>спустя 200</a:t>
                      </a:r>
                      <a:r>
                        <a:rPr lang="en-US" sz="1400" baseline="0" dirty="0">
                          <a:effectLst/>
                        </a:rPr>
                        <a:t>…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Программа считывает датчик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Ложь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Истина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sng" dirty="0">
                          <a:solidFill>
                            <a:schemeClr val="tx2"/>
                          </a:solidFill>
                          <a:effectLst/>
                        </a:rPr>
                        <a:t>Истина</a:t>
                      </a:r>
                      <a:endParaRPr lang="en-US" sz="1400" b="1" u="sng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6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201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Кнопка до сих пор отпущен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ru-RU" sz="1400" dirty="0">
                          <a:effectLst/>
                        </a:rPr>
                        <a:t>и программа считывает датчик снова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Ложь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Истина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Ложь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256037"/>
            <a:ext cx="7958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Датчик касания по сути переключатель Истина</a:t>
            </a:r>
            <a:r>
              <a:rPr lang="en-US" dirty="0"/>
              <a:t>/</a:t>
            </a:r>
            <a:r>
              <a:rPr lang="ru-RU" dirty="0"/>
              <a:t>Ложь</a:t>
            </a:r>
            <a:endParaRPr lang="en-US" dirty="0"/>
          </a:p>
          <a:p>
            <a:r>
              <a:rPr lang="en-US" dirty="0"/>
              <a:t>“</a:t>
            </a:r>
            <a:r>
              <a:rPr lang="ru-RU" dirty="0"/>
              <a:t>Клик</a:t>
            </a:r>
            <a:r>
              <a:rPr lang="en-US" dirty="0"/>
              <a:t>” </a:t>
            </a:r>
            <a:r>
              <a:rPr lang="ru-RU" dirty="0"/>
              <a:t>несколько сложнее</a:t>
            </a:r>
            <a:r>
              <a:rPr lang="en-US" dirty="0"/>
              <a:t>. </a:t>
            </a:r>
            <a:r>
              <a:rPr lang="ru-RU" dirty="0"/>
              <a:t>Какие условия должны быть, чтобы считать клик</a:t>
            </a:r>
            <a:r>
              <a:rPr lang="en-US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189" y="5987141"/>
            <a:ext cx="440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ru-RU" dirty="0"/>
              <a:t>Основано на справке </a:t>
            </a:r>
            <a:r>
              <a:rPr lang="en-US" dirty="0"/>
              <a:t>Lego EV3</a:t>
            </a:r>
          </a:p>
        </p:txBody>
      </p:sp>
    </p:spTree>
    <p:extLst>
      <p:ext uri="{BB962C8B-B14F-4D97-AF65-F5344CB8AC3E}">
        <p14:creationId xmlns:p14="http://schemas.microsoft.com/office/powerpoint/2010/main" val="263422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086238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программировать с датчиком  касания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08" y="2698270"/>
            <a:ext cx="2428156" cy="2359273"/>
          </a:xfrm>
        </p:spPr>
        <p:txBody>
          <a:bodyPr>
            <a:normAutofit/>
          </a:bodyPr>
          <a:lstStyle/>
          <a:p>
            <a:r>
              <a:rPr lang="ru-RU" b="0" u="sng" dirty="0"/>
              <a:t>Желтая вкладка</a:t>
            </a:r>
            <a:r>
              <a:rPr lang="en-US" b="0" u="sng" dirty="0"/>
              <a:t>: </a:t>
            </a:r>
            <a:r>
              <a:rPr lang="ru-RU" b="0" u="sng" dirty="0"/>
              <a:t>Блок датчика</a:t>
            </a:r>
            <a:endParaRPr lang="en-US" b="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Используется для считки и сравнения значений</a:t>
            </a:r>
            <a:endParaRPr lang="en-US" b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028" y="2193634"/>
            <a:ext cx="3354455" cy="389814"/>
          </a:xfrm>
          <a:prstGeom prst="rect">
            <a:avLst/>
          </a:prstGeom>
        </p:spPr>
      </p:pic>
      <p:pic>
        <p:nvPicPr>
          <p:cNvPr id="8" name="Picture 7" descr="Screen Shot 2014-08-07 at 12.29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81" y="2138057"/>
            <a:ext cx="2991825" cy="389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7455" y="5439046"/>
            <a:ext cx="7146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FF6600"/>
                  </a:solidFill>
                </a:ln>
              </a:rPr>
              <a:t>На этом занятии мы будем пользоваться блоком ожидания</a:t>
            </a:r>
            <a:endParaRPr lang="en-US" sz="2800" b="1" dirty="0">
              <a:ln>
                <a:solidFill>
                  <a:srgbClr val="FF6600"/>
                </a:solidFill>
              </a:ln>
            </a:endParaRPr>
          </a:p>
        </p:txBody>
      </p:sp>
      <p:pic>
        <p:nvPicPr>
          <p:cNvPr id="11" name="Picture 10" descr="Screen Shot 2014-08-08 at 6.00.39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854" y="2709409"/>
            <a:ext cx="1322819" cy="18305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1326" y="1231030"/>
            <a:ext cx="8114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Есть датчик касания в желтой вкладке палитры инструментов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ru-RU" sz="2000" b="1" dirty="0">
                <a:solidFill>
                  <a:srgbClr val="FF0000"/>
                </a:solidFill>
              </a:rPr>
              <a:t>и есть блок ожидания в оранжевой вкладке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  <a:r>
              <a:rPr lang="ru-RU" sz="2000" b="1" dirty="0">
                <a:solidFill>
                  <a:srgbClr val="FF0000"/>
                </a:solidFill>
              </a:rPr>
              <a:t>В чем разница</a:t>
            </a:r>
            <a:r>
              <a:rPr lang="en-US" sz="2000" b="1" dirty="0">
                <a:solidFill>
                  <a:srgbClr val="FF0000"/>
                </a:solidFill>
              </a:rPr>
              <a:t>!!????!</a:t>
            </a:r>
          </a:p>
        </p:txBody>
      </p:sp>
      <p:sp>
        <p:nvSpPr>
          <p:cNvPr id="13" name="Oval 12"/>
          <p:cNvSpPr/>
          <p:nvPr/>
        </p:nvSpPr>
        <p:spPr>
          <a:xfrm>
            <a:off x="7185891" y="2709409"/>
            <a:ext cx="838420" cy="883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228" y="3175784"/>
            <a:ext cx="2209800" cy="153352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0" y="2720731"/>
            <a:ext cx="2648269" cy="23592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u="sng" dirty="0"/>
              <a:t>Оранжевая вкладка</a:t>
            </a:r>
            <a:r>
              <a:rPr lang="en-US" b="0" u="sng" dirty="0"/>
              <a:t>: </a:t>
            </a:r>
            <a:r>
              <a:rPr lang="ru-RU" b="0" u="sng" dirty="0"/>
              <a:t>Блок ожидания</a:t>
            </a:r>
            <a:endParaRPr lang="en-US" b="0" u="sng" dirty="0"/>
          </a:p>
          <a:p>
            <a:pPr lvl="1"/>
            <a:r>
              <a:rPr lang="ru-RU" dirty="0"/>
              <a:t>Используется для ожидания значения датчика или времени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7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Включение и выключение моторов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EV3Lessons.com, 2016, (Last edit: 07/04/16)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75701" y="3322286"/>
            <a:ext cx="368483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Совет новичка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ru-RU" dirty="0"/>
              <a:t>Включение мотора должно сопровождаться другими блоками</a:t>
            </a:r>
            <a:r>
              <a:rPr lang="en-US" dirty="0"/>
              <a:t> (</a:t>
            </a:r>
            <a:r>
              <a:rPr lang="ru-RU" dirty="0"/>
              <a:t>напр. Блок ожидания</a:t>
            </a:r>
            <a:r>
              <a:rPr lang="en-US" dirty="0"/>
              <a:t>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01374"/>
            <a:ext cx="5683541" cy="4855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Что произойдет, если вы поместите рулевое управление и поставите режим включения</a:t>
            </a:r>
            <a:r>
              <a:rPr lang="en-US" dirty="0"/>
              <a:t>?</a:t>
            </a:r>
          </a:p>
          <a:p>
            <a:r>
              <a:rPr lang="ru-RU" dirty="0"/>
              <a:t>Робот</a:t>
            </a:r>
            <a:r>
              <a:rPr lang="en-US" dirty="0"/>
              <a:t>…</a:t>
            </a:r>
          </a:p>
          <a:p>
            <a:r>
              <a:rPr lang="en-US" dirty="0"/>
              <a:t>	1) </a:t>
            </a:r>
            <a:r>
              <a:rPr lang="ru-RU" dirty="0"/>
              <a:t>Поедет</a:t>
            </a:r>
            <a:r>
              <a:rPr lang="en-US" dirty="0"/>
              <a:t>?</a:t>
            </a:r>
          </a:p>
          <a:p>
            <a:r>
              <a:rPr lang="en-US" dirty="0"/>
              <a:t>	2) </a:t>
            </a:r>
            <a:r>
              <a:rPr lang="ru-RU" dirty="0"/>
              <a:t>Немного двинется</a:t>
            </a:r>
            <a:r>
              <a:rPr lang="en-US" dirty="0"/>
              <a:t>?</a:t>
            </a:r>
          </a:p>
          <a:p>
            <a:r>
              <a:rPr lang="en-US" dirty="0"/>
              <a:t>	3) </a:t>
            </a:r>
            <a:r>
              <a:rPr lang="ru-RU" dirty="0"/>
              <a:t>Вообще не сдвинется</a:t>
            </a:r>
            <a:r>
              <a:rPr lang="en-US" dirty="0"/>
              <a:t>?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  <a:r>
              <a:rPr lang="ru-RU" dirty="0"/>
              <a:t>Ответ:</a:t>
            </a:r>
            <a:r>
              <a:rPr lang="en-US" dirty="0"/>
              <a:t> </a:t>
            </a:r>
            <a:r>
              <a:rPr lang="ru-RU" dirty="0"/>
              <a:t>Не сдвинется вообще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ru-RU" dirty="0"/>
              <a:t>Что сделает выключение мотора?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952" y="1531006"/>
            <a:ext cx="2191430" cy="151714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072887" y="2514362"/>
            <a:ext cx="667262" cy="62947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4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Испытание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6616"/>
            <a:ext cx="4414983" cy="4789189"/>
          </a:xfrm>
        </p:spPr>
        <p:txBody>
          <a:bodyPr>
            <a:normAutofit/>
          </a:bodyPr>
          <a:lstStyle/>
          <a:p>
            <a:r>
              <a:rPr lang="ru-RU" sz="2800" dirty="0"/>
              <a:t>Запрограммируйте робота так: ехать прямо пока вы не нажмете датчик рукой.</a:t>
            </a:r>
            <a:endParaRPr lang="en-US" sz="2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050" y="1609410"/>
            <a:ext cx="1423624" cy="1291340"/>
          </a:xfrm>
          <a:prstGeom prst="rect">
            <a:avLst/>
          </a:prstGeom>
        </p:spPr>
      </p:pic>
      <p:pic>
        <p:nvPicPr>
          <p:cNvPr id="4" name="Picture 3" descr="Screen Shot 2014-08-08 at 6.00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250" y="1412696"/>
            <a:ext cx="2209800" cy="3009900"/>
          </a:xfrm>
          <a:prstGeom prst="rect">
            <a:avLst/>
          </a:prstGeom>
        </p:spPr>
      </p:pic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830" y="1022882"/>
            <a:ext cx="3354455" cy="389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8614" y="3059546"/>
            <a:ext cx="177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= </a:t>
            </a:r>
            <a:r>
              <a:rPr lang="ru-RU" dirty="0"/>
              <a:t>Отпущен</a:t>
            </a:r>
            <a:endParaRPr lang="en-US" dirty="0"/>
          </a:p>
          <a:p>
            <a:r>
              <a:rPr lang="en-US" dirty="0"/>
              <a:t>1 = </a:t>
            </a:r>
            <a:r>
              <a:rPr lang="ru-RU" dirty="0"/>
              <a:t>Нажат</a:t>
            </a:r>
            <a:endParaRPr lang="en-US" dirty="0"/>
          </a:p>
          <a:p>
            <a:r>
              <a:rPr lang="en-US" dirty="0"/>
              <a:t>2 = </a:t>
            </a:r>
            <a:r>
              <a:rPr lang="ru-RU" dirty="0"/>
              <a:t>Клик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00126" y="3659908"/>
            <a:ext cx="1465477" cy="42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9250" y="4507688"/>
            <a:ext cx="350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Подсказка</a:t>
            </a:r>
            <a:r>
              <a:rPr lang="en-US" b="1" dirty="0"/>
              <a:t>: </a:t>
            </a:r>
            <a:r>
              <a:rPr lang="ru-RU" dirty="0"/>
              <a:t>Вы скомбинируете рулевое управление и блок ожидания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8995" y="3736712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1782623" y="4407670"/>
            <a:ext cx="10806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pixabay.com/static/uploads/photo/2014/03/25/16/58/hand-297767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1515" y="3818559"/>
            <a:ext cx="972977" cy="100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51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Испытание 1 решение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screenshot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84" y="1121023"/>
            <a:ext cx="7226553" cy="48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92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6505</TotalTime>
  <Words>636</Words>
  <Application>Microsoft Office PowerPoint</Application>
  <PresentationFormat>Экран (4:3)</PresentationFormat>
  <Paragraphs>151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Уроки программирования для новичков</vt:lpstr>
      <vt:lpstr>На этом занятии</vt:lpstr>
      <vt:lpstr>Что такое датчик?</vt:lpstr>
      <vt:lpstr>датчик касания</vt:lpstr>
      <vt:lpstr>Что означает “Клик”?*</vt:lpstr>
      <vt:lpstr>Как программировать с датчиком  касания?</vt:lpstr>
      <vt:lpstr>Включение и выключение моторов</vt:lpstr>
      <vt:lpstr>Испытание 1</vt:lpstr>
      <vt:lpstr>Испытание 1 решение</vt:lpstr>
      <vt:lpstr>Испытание 2</vt:lpstr>
      <vt:lpstr>Испытание 2 решение</vt:lpstr>
      <vt:lpstr>Обсуждение</vt:lpstr>
      <vt:lpstr>Благодарность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Vladimir Abay</cp:lastModifiedBy>
  <cp:revision>129</cp:revision>
  <dcterms:created xsi:type="dcterms:W3CDTF">2014-08-07T02:19:13Z</dcterms:created>
  <dcterms:modified xsi:type="dcterms:W3CDTF">2019-04-30T04:37:03Z</dcterms:modified>
</cp:coreProperties>
</file>