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 id="2147483738" r:id="rId2"/>
  </p:sldMasterIdLst>
  <p:notesMasterIdLst>
    <p:notesMasterId r:id="rId18"/>
  </p:notesMasterIdLst>
  <p:handoutMasterIdLst>
    <p:handoutMasterId r:id="rId19"/>
  </p:handoutMasterIdLst>
  <p:sldIdLst>
    <p:sldId id="386" r:id="rId3"/>
    <p:sldId id="356" r:id="rId4"/>
    <p:sldId id="374" r:id="rId5"/>
    <p:sldId id="377" r:id="rId6"/>
    <p:sldId id="389" r:id="rId7"/>
    <p:sldId id="375" r:id="rId8"/>
    <p:sldId id="382" r:id="rId9"/>
    <p:sldId id="388" r:id="rId10"/>
    <p:sldId id="376" r:id="rId11"/>
    <p:sldId id="390" r:id="rId12"/>
    <p:sldId id="378" r:id="rId13"/>
    <p:sldId id="381" r:id="rId14"/>
    <p:sldId id="383" r:id="rId15"/>
    <p:sldId id="385" r:id="rId16"/>
    <p:sldId id="36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3" autoAdjust="0"/>
    <p:restoredTop sz="95718" autoAdjust="0"/>
  </p:normalViewPr>
  <p:slideViewPr>
    <p:cSldViewPr snapToGrid="0" snapToObjects="1">
      <p:cViewPr varScale="1">
        <p:scale>
          <a:sx n="79" d="100"/>
          <a:sy n="79" d="100"/>
        </p:scale>
        <p:origin x="102" y="9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27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srini\Downloads\speedtest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srini\Downloads\speedtest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srini\Downloads\speedtest1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ocalhost\Users\srini\Downloads\speedtest1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a:t>Нерегулируемый</a:t>
            </a:r>
            <a:r>
              <a:rPr lang="ru-RU" baseline="0" dirty="0"/>
              <a:t> мотор</a:t>
            </a:r>
            <a:r>
              <a:rPr lang="en-US" dirty="0"/>
              <a:t> </a:t>
            </a:r>
            <a:br>
              <a:rPr lang="ru-RU" dirty="0"/>
            </a:br>
            <a:r>
              <a:rPr lang="en-US" dirty="0"/>
              <a:t>(</a:t>
            </a:r>
            <a:r>
              <a:rPr lang="ru-RU" dirty="0"/>
              <a:t>Блок «н</a:t>
            </a:r>
            <a:r>
              <a:rPr lang="ru-RU" sz="1400" b="0" i="0" u="none" strike="noStrike" baseline="0" dirty="0">
                <a:effectLst/>
              </a:rPr>
              <a:t>ерегулируемый мотор»</a:t>
            </a:r>
            <a:r>
              <a:rPr lang="en-US" baseline="0" dirty="0"/>
              <a: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speedtest10!$A$24:$A$44</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speedtest10!$B$24:$B$44</c:f>
              <c:numCache>
                <c:formatCode>General</c:formatCode>
                <c:ptCount val="21"/>
                <c:pt idx="0">
                  <c:v>0</c:v>
                </c:pt>
                <c:pt idx="1">
                  <c:v>380</c:v>
                </c:pt>
                <c:pt idx="2">
                  <c:v>822</c:v>
                </c:pt>
                <c:pt idx="3">
                  <c:v>1263</c:v>
                </c:pt>
                <c:pt idx="4">
                  <c:v>1678</c:v>
                </c:pt>
                <c:pt idx="5">
                  <c:v>2108</c:v>
                </c:pt>
                <c:pt idx="6">
                  <c:v>2537</c:v>
                </c:pt>
                <c:pt idx="7">
                  <c:v>2964</c:v>
                </c:pt>
                <c:pt idx="8">
                  <c:v>3390</c:v>
                </c:pt>
                <c:pt idx="9">
                  <c:v>3816</c:v>
                </c:pt>
                <c:pt idx="10">
                  <c:v>4240</c:v>
                </c:pt>
                <c:pt idx="11">
                  <c:v>4670</c:v>
                </c:pt>
                <c:pt idx="12">
                  <c:v>5106</c:v>
                </c:pt>
                <c:pt idx="13">
                  <c:v>5517</c:v>
                </c:pt>
                <c:pt idx="14">
                  <c:v>5925</c:v>
                </c:pt>
                <c:pt idx="15">
                  <c:v>6369</c:v>
                </c:pt>
                <c:pt idx="16">
                  <c:v>6756</c:v>
                </c:pt>
                <c:pt idx="17">
                  <c:v>7222</c:v>
                </c:pt>
                <c:pt idx="18">
                  <c:v>7609</c:v>
                </c:pt>
                <c:pt idx="19">
                  <c:v>8054</c:v>
                </c:pt>
                <c:pt idx="20">
                  <c:v>8554</c:v>
                </c:pt>
              </c:numCache>
            </c:numRef>
          </c:val>
          <c:smooth val="0"/>
          <c:extLst>
            <c:ext xmlns:c16="http://schemas.microsoft.com/office/drawing/2014/chart" uri="{C3380CC4-5D6E-409C-BE32-E72D297353CC}">
              <c16:uniqueId val="{00000000-D562-4F60-97EF-08184AE1893B}"/>
            </c:ext>
          </c:extLst>
        </c:ser>
        <c:ser>
          <c:idx val="1"/>
          <c:order val="1"/>
          <c:tx>
            <c:v>Motor C</c:v>
          </c:tx>
          <c:spPr>
            <a:ln w="28575" cap="rnd">
              <a:solidFill>
                <a:schemeClr val="accent2"/>
              </a:solidFill>
              <a:round/>
            </a:ln>
            <a:effectLst/>
          </c:spPr>
          <c:marker>
            <c:symbol val="none"/>
          </c:marker>
          <c:cat>
            <c:numRef>
              <c:f>speedtest10!$A$24:$A$44</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speedtest10!$C$24:$C$44</c:f>
              <c:numCache>
                <c:formatCode>General</c:formatCode>
                <c:ptCount val="21"/>
                <c:pt idx="0">
                  <c:v>0</c:v>
                </c:pt>
                <c:pt idx="1">
                  <c:v>636</c:v>
                </c:pt>
                <c:pt idx="2">
                  <c:v>1060</c:v>
                </c:pt>
                <c:pt idx="3">
                  <c:v>1488</c:v>
                </c:pt>
                <c:pt idx="4">
                  <c:v>1915</c:v>
                </c:pt>
                <c:pt idx="5">
                  <c:v>2344</c:v>
                </c:pt>
                <c:pt idx="6">
                  <c:v>2774</c:v>
                </c:pt>
                <c:pt idx="7">
                  <c:v>3205</c:v>
                </c:pt>
                <c:pt idx="8">
                  <c:v>3631</c:v>
                </c:pt>
                <c:pt idx="9">
                  <c:v>4060</c:v>
                </c:pt>
                <c:pt idx="10">
                  <c:v>4491</c:v>
                </c:pt>
                <c:pt idx="11">
                  <c:v>4921</c:v>
                </c:pt>
                <c:pt idx="12">
                  <c:v>5344</c:v>
                </c:pt>
                <c:pt idx="13">
                  <c:v>5777</c:v>
                </c:pt>
                <c:pt idx="14">
                  <c:v>6206</c:v>
                </c:pt>
                <c:pt idx="15">
                  <c:v>6635</c:v>
                </c:pt>
                <c:pt idx="16">
                  <c:v>7061</c:v>
                </c:pt>
                <c:pt idx="17">
                  <c:v>7491</c:v>
                </c:pt>
                <c:pt idx="18">
                  <c:v>7923</c:v>
                </c:pt>
                <c:pt idx="19">
                  <c:v>8347</c:v>
                </c:pt>
                <c:pt idx="20">
                  <c:v>8914</c:v>
                </c:pt>
              </c:numCache>
            </c:numRef>
          </c:val>
          <c:smooth val="0"/>
          <c:extLst>
            <c:ext xmlns:c16="http://schemas.microsoft.com/office/drawing/2014/chart" uri="{C3380CC4-5D6E-409C-BE32-E72D297353CC}">
              <c16:uniqueId val="{00000001-D562-4F60-97EF-08184AE1893B}"/>
            </c:ext>
          </c:extLst>
        </c:ser>
        <c:dLbls>
          <c:showLegendKey val="0"/>
          <c:showVal val="0"/>
          <c:showCatName val="0"/>
          <c:showSerName val="0"/>
          <c:showPercent val="0"/>
          <c:showBubbleSize val="0"/>
        </c:dLbls>
        <c:smooth val="0"/>
        <c:axId val="2133764272"/>
        <c:axId val="2145978384"/>
      </c:lineChart>
      <c:catAx>
        <c:axId val="213376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978384"/>
        <c:crosses val="autoZero"/>
        <c:auto val="1"/>
        <c:lblAlgn val="ctr"/>
        <c:lblOffset val="100"/>
        <c:noMultiLvlLbl val="0"/>
      </c:catAx>
      <c:valAx>
        <c:axId val="2145978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376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b="0" i="0" u="none" strike="noStrike" baseline="0" dirty="0">
                <a:effectLst/>
              </a:rPr>
              <a:t>Регулируемый моторы </a:t>
            </a:r>
            <a:br>
              <a:rPr lang="ru-RU" sz="1400" b="0" i="0" u="none" strike="noStrike" baseline="0" dirty="0">
                <a:effectLst/>
              </a:rPr>
            </a:br>
            <a:r>
              <a:rPr lang="en-US" dirty="0"/>
              <a:t>(</a:t>
            </a:r>
            <a:r>
              <a:rPr lang="ru-RU" dirty="0"/>
              <a:t>Блок </a:t>
            </a:r>
            <a:r>
              <a:rPr lang="en-US" dirty="0"/>
              <a:t>2</a:t>
            </a:r>
            <a:r>
              <a:rPr lang="en-US" baseline="0" dirty="0"/>
              <a:t> </a:t>
            </a:r>
            <a:r>
              <a:rPr lang="ru-RU" baseline="0" dirty="0"/>
              <a:t>больших моторов</a:t>
            </a:r>
            <a:r>
              <a:rPr lang="en-US" baseline="0" dirty="0"/>
              <a: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speedtest10!$A$46:$A$66</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speedtest10!$B$46:$B$66</c:f>
              <c:numCache>
                <c:formatCode>General</c:formatCode>
                <c:ptCount val="21"/>
                <c:pt idx="0">
                  <c:v>0</c:v>
                </c:pt>
                <c:pt idx="1">
                  <c:v>557</c:v>
                </c:pt>
                <c:pt idx="2">
                  <c:v>1063</c:v>
                </c:pt>
                <c:pt idx="3">
                  <c:v>1566</c:v>
                </c:pt>
                <c:pt idx="4">
                  <c:v>2074</c:v>
                </c:pt>
                <c:pt idx="5">
                  <c:v>2579</c:v>
                </c:pt>
                <c:pt idx="6">
                  <c:v>3090</c:v>
                </c:pt>
                <c:pt idx="7">
                  <c:v>3597</c:v>
                </c:pt>
                <c:pt idx="8">
                  <c:v>4099</c:v>
                </c:pt>
                <c:pt idx="9">
                  <c:v>4613</c:v>
                </c:pt>
                <c:pt idx="10">
                  <c:v>5119</c:v>
                </c:pt>
                <c:pt idx="11">
                  <c:v>5624</c:v>
                </c:pt>
                <c:pt idx="12">
                  <c:v>6128</c:v>
                </c:pt>
                <c:pt idx="13">
                  <c:v>6632</c:v>
                </c:pt>
                <c:pt idx="14">
                  <c:v>7147</c:v>
                </c:pt>
                <c:pt idx="15">
                  <c:v>7643</c:v>
                </c:pt>
                <c:pt idx="16">
                  <c:v>8151</c:v>
                </c:pt>
                <c:pt idx="17">
                  <c:v>8448</c:v>
                </c:pt>
                <c:pt idx="18">
                  <c:v>8437</c:v>
                </c:pt>
                <c:pt idx="19">
                  <c:v>8432</c:v>
                </c:pt>
                <c:pt idx="20">
                  <c:v>8421</c:v>
                </c:pt>
              </c:numCache>
            </c:numRef>
          </c:val>
          <c:smooth val="0"/>
          <c:extLst>
            <c:ext xmlns:c16="http://schemas.microsoft.com/office/drawing/2014/chart" uri="{C3380CC4-5D6E-409C-BE32-E72D297353CC}">
              <c16:uniqueId val="{00000000-FCFD-455F-A4D1-97C4275CD8B0}"/>
            </c:ext>
          </c:extLst>
        </c:ser>
        <c:ser>
          <c:idx val="1"/>
          <c:order val="1"/>
          <c:tx>
            <c:v>Motor C</c:v>
          </c:tx>
          <c:spPr>
            <a:ln w="28575" cap="rnd">
              <a:solidFill>
                <a:schemeClr val="accent2"/>
              </a:solidFill>
              <a:round/>
            </a:ln>
            <a:effectLst/>
          </c:spPr>
          <c:marker>
            <c:symbol val="none"/>
          </c:marker>
          <c:cat>
            <c:numRef>
              <c:f>speedtest10!$A$46:$A$66</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speedtest10!$C$46:$C$66</c:f>
              <c:numCache>
                <c:formatCode>General</c:formatCode>
                <c:ptCount val="21"/>
                <c:pt idx="0">
                  <c:v>0</c:v>
                </c:pt>
                <c:pt idx="1">
                  <c:v>547</c:v>
                </c:pt>
                <c:pt idx="2">
                  <c:v>1041</c:v>
                </c:pt>
                <c:pt idx="3">
                  <c:v>1538</c:v>
                </c:pt>
                <c:pt idx="4">
                  <c:v>2049</c:v>
                </c:pt>
                <c:pt idx="5">
                  <c:v>2566</c:v>
                </c:pt>
                <c:pt idx="6">
                  <c:v>3082</c:v>
                </c:pt>
                <c:pt idx="7">
                  <c:v>3587</c:v>
                </c:pt>
                <c:pt idx="8">
                  <c:v>4096</c:v>
                </c:pt>
                <c:pt idx="9">
                  <c:v>4579</c:v>
                </c:pt>
                <c:pt idx="10">
                  <c:v>5086</c:v>
                </c:pt>
                <c:pt idx="11">
                  <c:v>5599</c:v>
                </c:pt>
                <c:pt idx="12">
                  <c:v>6107</c:v>
                </c:pt>
                <c:pt idx="13">
                  <c:v>6615</c:v>
                </c:pt>
                <c:pt idx="14">
                  <c:v>7110</c:v>
                </c:pt>
                <c:pt idx="15">
                  <c:v>7613</c:v>
                </c:pt>
                <c:pt idx="16">
                  <c:v>8119</c:v>
                </c:pt>
                <c:pt idx="17">
                  <c:v>8634</c:v>
                </c:pt>
                <c:pt idx="18">
                  <c:v>8870</c:v>
                </c:pt>
                <c:pt idx="19">
                  <c:v>8861</c:v>
                </c:pt>
                <c:pt idx="20">
                  <c:v>8849</c:v>
                </c:pt>
              </c:numCache>
            </c:numRef>
          </c:val>
          <c:smooth val="0"/>
          <c:extLst>
            <c:ext xmlns:c16="http://schemas.microsoft.com/office/drawing/2014/chart" uri="{C3380CC4-5D6E-409C-BE32-E72D297353CC}">
              <c16:uniqueId val="{00000001-FCFD-455F-A4D1-97C4275CD8B0}"/>
            </c:ext>
          </c:extLst>
        </c:ser>
        <c:dLbls>
          <c:showLegendKey val="0"/>
          <c:showVal val="0"/>
          <c:showCatName val="0"/>
          <c:showSerName val="0"/>
          <c:showPercent val="0"/>
          <c:showBubbleSize val="0"/>
        </c:dLbls>
        <c:smooth val="0"/>
        <c:axId val="2135171904"/>
        <c:axId val="-2071618208"/>
      </c:lineChart>
      <c:catAx>
        <c:axId val="213517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618208"/>
        <c:crosses val="autoZero"/>
        <c:auto val="1"/>
        <c:lblAlgn val="ctr"/>
        <c:lblOffset val="100"/>
        <c:noMultiLvlLbl val="0"/>
      </c:catAx>
      <c:valAx>
        <c:axId val="-207161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17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b="0" i="0" u="none" strike="noStrike" baseline="0" dirty="0">
                <a:effectLst/>
              </a:rPr>
              <a:t>Несинхронизированные </a:t>
            </a:r>
            <a:r>
              <a:rPr lang="ru-RU" dirty="0"/>
              <a:t>моторы</a:t>
            </a:r>
            <a:br>
              <a:rPr lang="ru-RU" dirty="0"/>
            </a:br>
            <a:r>
              <a:rPr lang="en-US" dirty="0"/>
              <a:t>(</a:t>
            </a:r>
            <a:r>
              <a:rPr lang="ru-RU" dirty="0"/>
              <a:t>2 блока больших</a:t>
            </a:r>
            <a:r>
              <a:rPr lang="ru-RU" baseline="0" dirty="0"/>
              <a:t> моторов</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speedtest10!$A$46:$A$66</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speedtest10!$B$46:$B$66</c:f>
              <c:numCache>
                <c:formatCode>General</c:formatCode>
                <c:ptCount val="21"/>
                <c:pt idx="0">
                  <c:v>0</c:v>
                </c:pt>
                <c:pt idx="1">
                  <c:v>557</c:v>
                </c:pt>
                <c:pt idx="2">
                  <c:v>1063</c:v>
                </c:pt>
                <c:pt idx="3">
                  <c:v>1566</c:v>
                </c:pt>
                <c:pt idx="4">
                  <c:v>2074</c:v>
                </c:pt>
                <c:pt idx="5">
                  <c:v>2579</c:v>
                </c:pt>
                <c:pt idx="6">
                  <c:v>3090</c:v>
                </c:pt>
                <c:pt idx="7">
                  <c:v>3597</c:v>
                </c:pt>
                <c:pt idx="8">
                  <c:v>4099</c:v>
                </c:pt>
                <c:pt idx="9">
                  <c:v>4613</c:v>
                </c:pt>
                <c:pt idx="10">
                  <c:v>5119</c:v>
                </c:pt>
                <c:pt idx="11">
                  <c:v>5624</c:v>
                </c:pt>
                <c:pt idx="12">
                  <c:v>6128</c:v>
                </c:pt>
                <c:pt idx="13">
                  <c:v>6632</c:v>
                </c:pt>
                <c:pt idx="14">
                  <c:v>7147</c:v>
                </c:pt>
                <c:pt idx="15">
                  <c:v>7643</c:v>
                </c:pt>
                <c:pt idx="16">
                  <c:v>8151</c:v>
                </c:pt>
                <c:pt idx="17">
                  <c:v>8448</c:v>
                </c:pt>
                <c:pt idx="18">
                  <c:v>8437</c:v>
                </c:pt>
                <c:pt idx="19">
                  <c:v>8432</c:v>
                </c:pt>
                <c:pt idx="20">
                  <c:v>8421</c:v>
                </c:pt>
              </c:numCache>
            </c:numRef>
          </c:val>
          <c:smooth val="0"/>
          <c:extLst>
            <c:ext xmlns:c16="http://schemas.microsoft.com/office/drawing/2014/chart" uri="{C3380CC4-5D6E-409C-BE32-E72D297353CC}">
              <c16:uniqueId val="{00000000-8CF0-4F35-99F6-AE6B3ECE79BC}"/>
            </c:ext>
          </c:extLst>
        </c:ser>
        <c:ser>
          <c:idx val="1"/>
          <c:order val="1"/>
          <c:tx>
            <c:v>Motor C</c:v>
          </c:tx>
          <c:spPr>
            <a:ln w="28575" cap="rnd">
              <a:solidFill>
                <a:schemeClr val="accent2"/>
              </a:solidFill>
              <a:round/>
            </a:ln>
            <a:effectLst/>
          </c:spPr>
          <c:marker>
            <c:symbol val="none"/>
          </c:marker>
          <c:cat>
            <c:numRef>
              <c:f>speedtest10!$A$46:$A$66</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speedtest10!$C$46:$C$66</c:f>
              <c:numCache>
                <c:formatCode>General</c:formatCode>
                <c:ptCount val="21"/>
                <c:pt idx="0">
                  <c:v>0</c:v>
                </c:pt>
                <c:pt idx="1">
                  <c:v>547</c:v>
                </c:pt>
                <c:pt idx="2">
                  <c:v>1041</c:v>
                </c:pt>
                <c:pt idx="3">
                  <c:v>1538</c:v>
                </c:pt>
                <c:pt idx="4">
                  <c:v>2049</c:v>
                </c:pt>
                <c:pt idx="5">
                  <c:v>2566</c:v>
                </c:pt>
                <c:pt idx="6">
                  <c:v>3082</c:v>
                </c:pt>
                <c:pt idx="7">
                  <c:v>3587</c:v>
                </c:pt>
                <c:pt idx="8">
                  <c:v>4096</c:v>
                </c:pt>
                <c:pt idx="9">
                  <c:v>4579</c:v>
                </c:pt>
                <c:pt idx="10">
                  <c:v>5086</c:v>
                </c:pt>
                <c:pt idx="11">
                  <c:v>5599</c:v>
                </c:pt>
                <c:pt idx="12">
                  <c:v>6107</c:v>
                </c:pt>
                <c:pt idx="13">
                  <c:v>6615</c:v>
                </c:pt>
                <c:pt idx="14">
                  <c:v>7110</c:v>
                </c:pt>
                <c:pt idx="15">
                  <c:v>7613</c:v>
                </c:pt>
                <c:pt idx="16">
                  <c:v>8119</c:v>
                </c:pt>
                <c:pt idx="17">
                  <c:v>8634</c:v>
                </c:pt>
                <c:pt idx="18">
                  <c:v>8870</c:v>
                </c:pt>
                <c:pt idx="19">
                  <c:v>8861</c:v>
                </c:pt>
                <c:pt idx="20">
                  <c:v>8849</c:v>
                </c:pt>
              </c:numCache>
            </c:numRef>
          </c:val>
          <c:smooth val="0"/>
          <c:extLst>
            <c:ext xmlns:c16="http://schemas.microsoft.com/office/drawing/2014/chart" uri="{C3380CC4-5D6E-409C-BE32-E72D297353CC}">
              <c16:uniqueId val="{00000001-8CF0-4F35-99F6-AE6B3ECE79BC}"/>
            </c:ext>
          </c:extLst>
        </c:ser>
        <c:dLbls>
          <c:showLegendKey val="0"/>
          <c:showVal val="0"/>
          <c:showCatName val="0"/>
          <c:showSerName val="0"/>
          <c:showPercent val="0"/>
          <c:showBubbleSize val="0"/>
        </c:dLbls>
        <c:smooth val="0"/>
        <c:axId val="2136346576"/>
        <c:axId val="2136399040"/>
      </c:lineChart>
      <c:catAx>
        <c:axId val="213634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6399040"/>
        <c:crosses val="autoZero"/>
        <c:auto val="1"/>
        <c:lblAlgn val="ctr"/>
        <c:lblOffset val="100"/>
        <c:noMultiLvlLbl val="0"/>
      </c:catAx>
      <c:valAx>
        <c:axId val="2136399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634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400" b="0" i="0" u="none" strike="noStrike" baseline="0" dirty="0">
                <a:effectLst/>
              </a:rPr>
              <a:t>Синхронизированные моторы</a:t>
            </a:r>
            <a:br>
              <a:rPr lang="ru-RU" sz="1400" b="0" i="0" u="none" strike="noStrike" baseline="0" dirty="0">
                <a:effectLst/>
              </a:rPr>
            </a:br>
            <a:r>
              <a:rPr lang="en-US" baseline="0" dirty="0"/>
              <a:t>(</a:t>
            </a:r>
            <a:r>
              <a:rPr lang="ru-RU" baseline="0" dirty="0"/>
              <a:t>Блок рулевого управления</a:t>
            </a:r>
            <a:r>
              <a:rPr lang="en-US" baseline="0" dirty="0"/>
              <a:t>)</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Motor B</c:v>
          </c:tx>
          <c:spPr>
            <a:ln w="28575" cap="rnd">
              <a:solidFill>
                <a:schemeClr val="accent1"/>
              </a:solidFill>
              <a:round/>
            </a:ln>
            <a:effectLst/>
          </c:spPr>
          <c:marker>
            <c:symbol val="none"/>
          </c:marker>
          <c:cat>
            <c:numRef>
              <c:f>speedtest10!$A$112:$A$132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speedtest10!$B$112:$B$132</c:f>
              <c:numCache>
                <c:formatCode>General</c:formatCode>
                <c:ptCount val="21"/>
                <c:pt idx="0">
                  <c:v>0</c:v>
                </c:pt>
                <c:pt idx="1">
                  <c:v>549</c:v>
                </c:pt>
                <c:pt idx="2">
                  <c:v>1061</c:v>
                </c:pt>
                <c:pt idx="3">
                  <c:v>1572</c:v>
                </c:pt>
                <c:pt idx="4">
                  <c:v>2073</c:v>
                </c:pt>
                <c:pt idx="5">
                  <c:v>2579</c:v>
                </c:pt>
                <c:pt idx="6">
                  <c:v>3085</c:v>
                </c:pt>
                <c:pt idx="7">
                  <c:v>3599</c:v>
                </c:pt>
                <c:pt idx="8">
                  <c:v>4104</c:v>
                </c:pt>
                <c:pt idx="9">
                  <c:v>4613</c:v>
                </c:pt>
                <c:pt idx="10">
                  <c:v>5116</c:v>
                </c:pt>
                <c:pt idx="11">
                  <c:v>5618</c:v>
                </c:pt>
                <c:pt idx="12">
                  <c:v>6125</c:v>
                </c:pt>
                <c:pt idx="13">
                  <c:v>6635</c:v>
                </c:pt>
                <c:pt idx="14">
                  <c:v>7145</c:v>
                </c:pt>
                <c:pt idx="15">
                  <c:v>7651</c:v>
                </c:pt>
                <c:pt idx="16">
                  <c:v>8106</c:v>
                </c:pt>
                <c:pt idx="17">
                  <c:v>8150</c:v>
                </c:pt>
                <c:pt idx="18">
                  <c:v>8125</c:v>
                </c:pt>
                <c:pt idx="19">
                  <c:v>8103</c:v>
                </c:pt>
                <c:pt idx="20">
                  <c:v>8107</c:v>
                </c:pt>
              </c:numCache>
            </c:numRef>
          </c:val>
          <c:smooth val="0"/>
          <c:extLst>
            <c:ext xmlns:c16="http://schemas.microsoft.com/office/drawing/2014/chart" uri="{C3380CC4-5D6E-409C-BE32-E72D297353CC}">
              <c16:uniqueId val="{00000000-8469-4867-A9BB-6D1257E8D5E3}"/>
            </c:ext>
          </c:extLst>
        </c:ser>
        <c:ser>
          <c:idx val="1"/>
          <c:order val="1"/>
          <c:tx>
            <c:v>Motor C</c:v>
          </c:tx>
          <c:spPr>
            <a:ln w="28575" cap="rnd">
              <a:solidFill>
                <a:schemeClr val="accent2"/>
              </a:solidFill>
              <a:round/>
            </a:ln>
            <a:effectLst/>
          </c:spPr>
          <c:marker>
            <c:symbol val="none"/>
          </c:marker>
          <c:cat>
            <c:numRef>
              <c:f>speedtest10!$A$112:$A$132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speedtest10!$C$112:$C$132</c:f>
              <c:numCache>
                <c:formatCode>General</c:formatCode>
                <c:ptCount val="21"/>
                <c:pt idx="0">
                  <c:v>0</c:v>
                </c:pt>
                <c:pt idx="1">
                  <c:v>579</c:v>
                </c:pt>
                <c:pt idx="2">
                  <c:v>1037</c:v>
                </c:pt>
                <c:pt idx="3">
                  <c:v>1547</c:v>
                </c:pt>
                <c:pt idx="4">
                  <c:v>2059</c:v>
                </c:pt>
                <c:pt idx="5">
                  <c:v>2565</c:v>
                </c:pt>
                <c:pt idx="6">
                  <c:v>3078</c:v>
                </c:pt>
                <c:pt idx="7">
                  <c:v>3585</c:v>
                </c:pt>
                <c:pt idx="8">
                  <c:v>4096</c:v>
                </c:pt>
                <c:pt idx="9">
                  <c:v>4580</c:v>
                </c:pt>
                <c:pt idx="10">
                  <c:v>5090</c:v>
                </c:pt>
                <c:pt idx="11">
                  <c:v>5599</c:v>
                </c:pt>
                <c:pt idx="12">
                  <c:v>6107</c:v>
                </c:pt>
                <c:pt idx="13">
                  <c:v>6611</c:v>
                </c:pt>
                <c:pt idx="14">
                  <c:v>7106</c:v>
                </c:pt>
                <c:pt idx="15">
                  <c:v>7616</c:v>
                </c:pt>
                <c:pt idx="16">
                  <c:v>8082</c:v>
                </c:pt>
                <c:pt idx="17">
                  <c:v>8184</c:v>
                </c:pt>
                <c:pt idx="18">
                  <c:v>8156</c:v>
                </c:pt>
                <c:pt idx="19">
                  <c:v>8135</c:v>
                </c:pt>
                <c:pt idx="20">
                  <c:v>8132</c:v>
                </c:pt>
              </c:numCache>
            </c:numRef>
          </c:val>
          <c:smooth val="0"/>
          <c:extLst>
            <c:ext xmlns:c16="http://schemas.microsoft.com/office/drawing/2014/chart" uri="{C3380CC4-5D6E-409C-BE32-E72D297353CC}">
              <c16:uniqueId val="{00000001-8469-4867-A9BB-6D1257E8D5E3}"/>
            </c:ext>
          </c:extLst>
        </c:ser>
        <c:dLbls>
          <c:showLegendKey val="0"/>
          <c:showVal val="0"/>
          <c:showCatName val="0"/>
          <c:showSerName val="0"/>
          <c:showPercent val="0"/>
          <c:showBubbleSize val="0"/>
        </c:dLbls>
        <c:smooth val="0"/>
        <c:axId val="2142819616"/>
        <c:axId val="-2135695264"/>
      </c:lineChart>
      <c:catAx>
        <c:axId val="214281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695264"/>
        <c:crosses val="autoZero"/>
        <c:auto val="1"/>
        <c:lblAlgn val="ctr"/>
        <c:lblOffset val="100"/>
        <c:noMultiLvlLbl val="0"/>
      </c:catAx>
      <c:valAx>
        <c:axId val="-213569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281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0FA3B4-5499-9244-86B5-B0871A9DDD84}" type="datetimeFigureOut">
              <a:rPr lang="en-US" smtClean="0"/>
              <a:t>6/5/2019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FB77E-72D5-284D-AE7A-D8D155D764C9}" type="slidenum">
              <a:rPr lang="en-US" smtClean="0"/>
              <a:t>‹#›</a:t>
            </a:fld>
            <a:endParaRPr lang="en-US"/>
          </a:p>
        </p:txBody>
      </p:sp>
    </p:spTree>
    <p:extLst>
      <p:ext uri="{BB962C8B-B14F-4D97-AF65-F5344CB8AC3E}">
        <p14:creationId xmlns:p14="http://schemas.microsoft.com/office/powerpoint/2010/main" val="35921038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EFF1E-85A1-6640-AFB9-C38833E80A84}" type="datetimeFigureOut">
              <a:rPr lang="en-US" smtClean="0"/>
              <a:t>6/5/2019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67457-1E83-1040-AFF7-8D09C473DBD5}" type="slidenum">
              <a:rPr lang="en-US" smtClean="0"/>
              <a:t>‹#›</a:t>
            </a:fld>
            <a:endParaRPr lang="en-US"/>
          </a:p>
        </p:txBody>
      </p:sp>
    </p:spTree>
    <p:extLst>
      <p:ext uri="{BB962C8B-B14F-4D97-AF65-F5344CB8AC3E}">
        <p14:creationId xmlns:p14="http://schemas.microsoft.com/office/powerpoint/2010/main" val="24891842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67457-1E83-1040-AFF7-8D09C473DBD5}" type="slidenum">
              <a:rPr lang="en-US" smtClean="0"/>
              <a:t>1</a:t>
            </a:fld>
            <a:endParaRPr lang="en-US"/>
          </a:p>
        </p:txBody>
      </p:sp>
    </p:spTree>
    <p:extLst>
      <p:ext uri="{BB962C8B-B14F-4D97-AF65-F5344CB8AC3E}">
        <p14:creationId xmlns:p14="http://schemas.microsoft.com/office/powerpoint/2010/main" val="27615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67457-1E83-1040-AFF7-8D09C473DBD5}" type="slidenum">
              <a:rPr lang="en-US" smtClean="0"/>
              <a:t>15</a:t>
            </a:fld>
            <a:endParaRPr lang="en-US"/>
          </a:p>
        </p:txBody>
      </p:sp>
    </p:spTree>
    <p:extLst>
      <p:ext uri="{BB962C8B-B14F-4D97-AF65-F5344CB8AC3E}">
        <p14:creationId xmlns:p14="http://schemas.microsoft.com/office/powerpoint/2010/main" val="497072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373553" y="471740"/>
            <a:ext cx="4857665" cy="2001435"/>
          </a:xfrm>
          <a:ln>
            <a:noFill/>
          </a:ln>
        </p:spPr>
        <p:txBody>
          <a:bodyPr anchor="b">
            <a:normAutofit/>
          </a:bodyPr>
          <a:lstStyle>
            <a:lvl1pPr algn="l">
              <a:lnSpc>
                <a:spcPct val="85000"/>
              </a:lnSpc>
              <a:defRPr sz="5400" spc="-50" baseline="0">
                <a:solidFill>
                  <a:schemeClr val="tx1">
                    <a:lumMod val="85000"/>
                    <a:lumOff val="15000"/>
                  </a:schemeClr>
                </a:solidFill>
              </a:defRPr>
            </a:lvl1pPr>
          </a:lstStyle>
          <a:p>
            <a:r>
              <a:rPr lang="en-US" dirty="0"/>
              <a:t>INTERMEDIATE PROGRAMMING LESSON</a:t>
            </a:r>
          </a:p>
        </p:txBody>
      </p:sp>
      <p:sp>
        <p:nvSpPr>
          <p:cNvPr id="3" name="Subtitle 2"/>
          <p:cNvSpPr>
            <a:spLocks noGrp="1"/>
          </p:cNvSpPr>
          <p:nvPr>
            <p:ph type="subTitle" idx="1"/>
          </p:nvPr>
        </p:nvSpPr>
        <p:spPr>
          <a:xfrm>
            <a:off x="1548051" y="3452894"/>
            <a:ext cx="6004883" cy="401411"/>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C7DC5F7-9378-48A9-9B8A-1B4F74F5283B}"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cxnSp>
        <p:nvCxnSpPr>
          <p:cNvPr id="9" name="Straight Connector 8"/>
          <p:cNvCxnSpPr/>
          <p:nvPr/>
        </p:nvCxnSpPr>
        <p:spPr>
          <a:xfrm>
            <a:off x="905744" y="3854305"/>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userDrawn="1"/>
        </p:nvSpPr>
        <p:spPr>
          <a:xfrm>
            <a:off x="1481621" y="5931894"/>
            <a:ext cx="2391085" cy="369332"/>
          </a:xfrm>
          <a:prstGeom prst="rect">
            <a:avLst/>
          </a:prstGeom>
          <a:noFill/>
        </p:spPr>
        <p:txBody>
          <a:bodyPr wrap="square" rtlCol="0">
            <a:spAutoFit/>
          </a:bodyPr>
          <a:lstStyle/>
          <a:p>
            <a:r>
              <a:rPr lang="en-US" dirty="0"/>
              <a:t>By </a:t>
            </a:r>
            <a:r>
              <a:rPr lang="en-US"/>
              <a:t>Droids Robotics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036" y="4938756"/>
            <a:ext cx="1317585" cy="1260490"/>
          </a:xfrm>
          <a:prstGeom prst="rect">
            <a:avLst/>
          </a:prstGeom>
        </p:spPr>
      </p:pic>
      <p:pic>
        <p:nvPicPr>
          <p:cNvPr id="15" name="Picture 14" descr="EV3Lessons.com"/>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422605" y="409394"/>
            <a:ext cx="3487140" cy="1295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3744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54D4DD-AB58-4CB9-ADF0-B211695FBEC0}"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3152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45915-F8CB-4DB8-8321-3A5A3A0BC863}"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5185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96279" y="154094"/>
            <a:ext cx="3853207" cy="1870649"/>
          </a:xfrm>
          <a:ln>
            <a:noFill/>
          </a:ln>
        </p:spPr>
        <p:txBody>
          <a:bodyPr anchor="ctr">
            <a:normAutofit/>
          </a:bodyPr>
          <a:lstStyle>
            <a:lvl1pPr algn="l">
              <a:lnSpc>
                <a:spcPct val="85000"/>
              </a:lnSpc>
              <a:defRPr sz="4000" spc="-50" baseline="0">
                <a:solidFill>
                  <a:schemeClr val="tx1">
                    <a:lumMod val="85000"/>
                    <a:lumOff val="15000"/>
                  </a:schemeClr>
                </a:solidFill>
              </a:defRPr>
            </a:lvl1pPr>
          </a:lstStyle>
          <a:p>
            <a:r>
              <a:rPr lang="en-US" dirty="0"/>
              <a:t>INTERMEDIATE PROGRAMMING LESSON</a:t>
            </a:r>
          </a:p>
        </p:txBody>
      </p:sp>
      <p:sp>
        <p:nvSpPr>
          <p:cNvPr id="3" name="Subtitle 2"/>
          <p:cNvSpPr>
            <a:spLocks noGrp="1"/>
          </p:cNvSpPr>
          <p:nvPr>
            <p:ph type="subTitle" idx="1"/>
          </p:nvPr>
        </p:nvSpPr>
        <p:spPr>
          <a:xfrm>
            <a:off x="1548051" y="3452894"/>
            <a:ext cx="6004883" cy="401411"/>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5AF687-C4D7-4FB1-9F73-10E5DE288CB9}"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cxnSp>
        <p:nvCxnSpPr>
          <p:cNvPr id="9" name="Straight Connector 8"/>
          <p:cNvCxnSpPr/>
          <p:nvPr/>
        </p:nvCxnSpPr>
        <p:spPr>
          <a:xfrm>
            <a:off x="905744" y="3854305"/>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p:cNvSpPr txBox="1"/>
          <p:nvPr/>
        </p:nvSpPr>
        <p:spPr>
          <a:xfrm>
            <a:off x="2363695" y="3959525"/>
            <a:ext cx="4373593" cy="369332"/>
          </a:xfrm>
          <a:prstGeom prst="rect">
            <a:avLst/>
          </a:prstGeom>
          <a:noFill/>
        </p:spPr>
        <p:txBody>
          <a:bodyPr wrap="square" rtlCol="0">
            <a:spAutoFit/>
          </a:bodyPr>
          <a:lstStyle/>
          <a:p>
            <a:pPr algn="ctr"/>
            <a:r>
              <a:rPr lang="en-US" dirty="0">
                <a:latin typeface="+mj-lt"/>
              </a:rPr>
              <a:t>By</a:t>
            </a:r>
            <a:r>
              <a:rPr lang="en-US" baseline="0" dirty="0">
                <a:latin typeface="+mj-lt"/>
              </a:rPr>
              <a:t> Sanjay and Arvind Seshan</a:t>
            </a:r>
            <a:endParaRPr lang="en-US" dirty="0">
              <a:latin typeface="+mj-lt"/>
            </a:endParaRPr>
          </a:p>
        </p:txBody>
      </p:sp>
      <p:pic>
        <p:nvPicPr>
          <p:cNvPr id="1026" name="Picture 2" descr="EV3Lesson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687" y="139554"/>
            <a:ext cx="5075507" cy="188518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96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BC9573-3E55-4CB5-8800-C16E44609200}"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2008864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C695D-31FD-43C8-9938-27132501972D}"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46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5DDB5-6B40-4658-827D-56030CA4CCA2}" type="datetime1">
              <a:rPr lang="en-US" smtClean="0"/>
              <a:t>6/5/2019</a:t>
            </a:fld>
            <a:endParaRPr lang="en-US"/>
          </a:p>
        </p:txBody>
      </p:sp>
      <p:sp>
        <p:nvSpPr>
          <p:cNvPr id="6" name="Footer Placeholder 5"/>
          <p:cNvSpPr>
            <a:spLocks noGrp="1"/>
          </p:cNvSpPr>
          <p:nvPr>
            <p:ph type="ftr" sz="quarter" idx="11"/>
          </p:nvPr>
        </p:nvSpPr>
        <p:spPr/>
        <p:txBody>
          <a:bodyPr/>
          <a:lstStyle/>
          <a:p>
            <a:r>
              <a:rPr lang="en-US"/>
              <a:t>© 2015 EV3Lessons.com, Last edit 7/06/2016</a:t>
            </a:r>
            <a:endParaRPr lang="en-US" dirty="0"/>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1797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0442B-8514-412A-9A4B-198260ABA3CC}" type="datetime1">
              <a:rPr lang="en-US" smtClean="0"/>
              <a:t>6/5/2019</a:t>
            </a:fld>
            <a:endParaRPr lang="en-US"/>
          </a:p>
        </p:txBody>
      </p:sp>
      <p:sp>
        <p:nvSpPr>
          <p:cNvPr id="8" name="Footer Placeholder 7"/>
          <p:cNvSpPr>
            <a:spLocks noGrp="1"/>
          </p:cNvSpPr>
          <p:nvPr>
            <p:ph type="ftr" sz="quarter" idx="11"/>
          </p:nvPr>
        </p:nvSpPr>
        <p:spPr/>
        <p:txBody>
          <a:body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231362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DBDFD5-8481-4052-AF94-FE30434E40ED}" type="datetime1">
              <a:rPr lang="en-US" smtClean="0"/>
              <a:t>6/5/2019</a:t>
            </a:fld>
            <a:endParaRPr lang="en-US"/>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3951911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9E596B-D0AC-4CF7-980B-F519C952B4FB}" type="datetime1">
              <a:rPr lang="en-US" smtClean="0"/>
              <a:t>6/5/2019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08160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0EF864C-20A3-41C2-A8DD-AE0BB96B06E9}" type="datetime1">
              <a:rPr lang="en-US" smtClean="0"/>
              <a:t>6/5/2019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 2015 EV3Lessons.com, Last edit 7/06/2016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71908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8F9ADF-92E6-4695-AF7E-0145B1E9CF9C}"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336918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CDFDF2-7060-496D-B18B-201EABFFEA35}" type="datetime1">
              <a:rPr lang="en-US" smtClean="0"/>
              <a:t>6/5/2019</a:t>
            </a:fld>
            <a:endParaRPr lang="en-US"/>
          </a:p>
        </p:txBody>
      </p:sp>
      <p:sp>
        <p:nvSpPr>
          <p:cNvPr id="6" name="Footer Placeholder 5"/>
          <p:cNvSpPr>
            <a:spLocks noGrp="1"/>
          </p:cNvSpPr>
          <p:nvPr>
            <p:ph type="ftr" sz="quarter" idx="11"/>
          </p:nvPr>
        </p:nvSpPr>
        <p:spPr/>
        <p:txBody>
          <a:bodyPr/>
          <a:lstStyle/>
          <a:p>
            <a:r>
              <a:rPr lang="en-US"/>
              <a:t>© 2015 EV3Lessons.com, Last edit 7/06/2016</a:t>
            </a:r>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7812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8D23D8-AD2C-47FD-A10C-DB757D65543A}"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04841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2FC6E-E074-43AE-BFCF-2C6C1F8B676B}"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50412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90FE5-4FC1-4846-B79D-03125765ED07}" type="datetime1">
              <a:rPr lang="en-US" smtClean="0"/>
              <a:t>6/5/2019</a:t>
            </a:fld>
            <a:endParaRPr lang="en-US"/>
          </a:p>
        </p:txBody>
      </p:sp>
      <p:sp>
        <p:nvSpPr>
          <p:cNvPr id="5" name="Footer Placeholder 4"/>
          <p:cNvSpPr>
            <a:spLocks noGrp="1"/>
          </p:cNvSpPr>
          <p:nvPr>
            <p:ph type="ftr" sz="quarter" idx="11"/>
          </p:nvPr>
        </p:nvSpPr>
        <p:spPr/>
        <p:txBody>
          <a:bodyPr/>
          <a:lstStyle/>
          <a:p>
            <a:r>
              <a:rPr lang="en-US"/>
              <a:t>© 2015 EV3Lessons.com, Last edit 7/06/2016</a:t>
            </a:r>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015E9-90F3-4941-86D5-3468D67C25B1}" type="datetime1">
              <a:rPr lang="en-US" smtClean="0"/>
              <a:t>6/5/2019</a:t>
            </a:fld>
            <a:endParaRPr lang="en-US"/>
          </a:p>
        </p:txBody>
      </p:sp>
      <p:sp>
        <p:nvSpPr>
          <p:cNvPr id="6" name="Footer Placeholder 5"/>
          <p:cNvSpPr>
            <a:spLocks noGrp="1"/>
          </p:cNvSpPr>
          <p:nvPr>
            <p:ph type="ftr" sz="quarter" idx="11"/>
          </p:nvPr>
        </p:nvSpPr>
        <p:spPr/>
        <p:txBody>
          <a:bodyPr/>
          <a:lstStyle/>
          <a:p>
            <a:r>
              <a:rPr lang="en-US"/>
              <a:t>© 2015 EV3Lessons.com, Last edit 7/06/2016</a:t>
            </a:r>
            <a:endParaRPr lang="en-US" dirty="0"/>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5716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5828A8-11CF-4129-BB88-7E322124C33B}" type="datetime1">
              <a:rPr lang="en-US" smtClean="0"/>
              <a:t>6/5/2019</a:t>
            </a:fld>
            <a:endParaRPr lang="en-US"/>
          </a:p>
        </p:txBody>
      </p:sp>
      <p:sp>
        <p:nvSpPr>
          <p:cNvPr id="8" name="Footer Placeholder 7"/>
          <p:cNvSpPr>
            <a:spLocks noGrp="1"/>
          </p:cNvSpPr>
          <p:nvPr>
            <p:ph type="ftr" sz="quarter" idx="11"/>
          </p:nvPr>
        </p:nvSpPr>
        <p:spPr/>
        <p:txBody>
          <a:body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64847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BDABC4-AC0F-471B-8101-4C9A8123FA03}" type="datetime1">
              <a:rPr lang="en-US" smtClean="0"/>
              <a:t>6/5/2019</a:t>
            </a:fld>
            <a:endParaRPr lang="en-US"/>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1017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7F905B-B5A4-4EB3-965A-DA3B55A9BBEA}" type="datetime1">
              <a:rPr lang="en-US" smtClean="0"/>
              <a:t>6/5/2019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2015 EV3Lessons.com, Last edit 7/06/2016</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86352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06B7914-38C7-4797-9CBA-6CA005449008}" type="datetime1">
              <a:rPr lang="en-US" smtClean="0"/>
              <a:t>6/5/2019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 2015 EV3Lessons.com, Last edit 7/06/2016</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163964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3E25E-3A68-4428-98C7-509CF87593DB}" type="datetime1">
              <a:rPr lang="en-US" smtClean="0"/>
              <a:t>6/5/2019</a:t>
            </a:fld>
            <a:endParaRPr lang="en-US"/>
          </a:p>
        </p:txBody>
      </p:sp>
      <p:sp>
        <p:nvSpPr>
          <p:cNvPr id="6" name="Footer Placeholder 5"/>
          <p:cNvSpPr>
            <a:spLocks noGrp="1"/>
          </p:cNvSpPr>
          <p:nvPr>
            <p:ph type="ftr" sz="quarter" idx="11"/>
          </p:nvPr>
        </p:nvSpPr>
        <p:spPr/>
        <p:txBody>
          <a:bodyPr/>
          <a:lstStyle/>
          <a:p>
            <a:r>
              <a:rPr lang="en-US"/>
              <a:t>© 2015 EV3Lessons.com, Last edit 7/06/2016</a:t>
            </a:r>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45608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7874" y="287088"/>
            <a:ext cx="8596812" cy="8740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27874" y="1505616"/>
            <a:ext cx="8596811" cy="465452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75574D5-D306-462E-8C77-F87E3E6DB553}" type="datetime1">
              <a:rPr lang="en-US" smtClean="0"/>
              <a:t>6/5/2019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2015 EV3Lessons.com, Last edit 7/06/2016</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382A7F7-08BF-4252-8141-63FB96055BBB}" type="slidenum">
              <a:rPr lang="en-US" smtClean="0"/>
              <a:t>‹#›</a:t>
            </a:fld>
            <a:endParaRPr lang="en-US"/>
          </a:p>
        </p:txBody>
      </p:sp>
      <p:cxnSp>
        <p:nvCxnSpPr>
          <p:cNvPr id="10" name="Straight Connector 9"/>
          <p:cNvCxnSpPr/>
          <p:nvPr/>
        </p:nvCxnSpPr>
        <p:spPr>
          <a:xfrm flipV="1">
            <a:off x="227874" y="1335314"/>
            <a:ext cx="8596811"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88975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4487333" cy="923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7874" y="287088"/>
            <a:ext cx="8596812" cy="8740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27874" y="1505616"/>
            <a:ext cx="8596811" cy="4654528"/>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079C05B-A2E6-4338-B2C4-D94E492A520D}" type="datetime1">
              <a:rPr lang="en-US" smtClean="0"/>
              <a:t>6/5/2019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2015 EV3Lessons.com, Last edit 7/06/2016</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382A7F7-08BF-4252-8141-63FB96055BBB}" type="slidenum">
              <a:rPr lang="en-US" smtClean="0"/>
              <a:t>‹#›</a:t>
            </a:fld>
            <a:endParaRPr lang="en-US"/>
          </a:p>
        </p:txBody>
      </p:sp>
      <p:cxnSp>
        <p:nvCxnSpPr>
          <p:cNvPr id="10" name="Straight Connector 9"/>
          <p:cNvCxnSpPr/>
          <p:nvPr/>
        </p:nvCxnSpPr>
        <p:spPr>
          <a:xfrm flipV="1">
            <a:off x="227874" y="1335314"/>
            <a:ext cx="8596811"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4487333" y="6334315"/>
            <a:ext cx="4656667" cy="923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39756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3.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slideLayout" Target="../slideLayouts/slideLayout13.xml"/><Relationship Id="rId4" Type="http://schemas.openxmlformats.org/officeDocument/2006/relationships/video" Target="../media/media4.mp4"/></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u-RU" dirty="0"/>
              <a:t>Продолжающий уровень</a:t>
            </a:r>
            <a:endParaRPr lang="en-US" dirty="0"/>
          </a:p>
        </p:txBody>
      </p:sp>
      <p:sp>
        <p:nvSpPr>
          <p:cNvPr id="3" name="Subtitle 2"/>
          <p:cNvSpPr>
            <a:spLocks noGrp="1"/>
          </p:cNvSpPr>
          <p:nvPr>
            <p:ph type="subTitle" idx="1"/>
          </p:nvPr>
        </p:nvSpPr>
        <p:spPr>
          <a:xfrm>
            <a:off x="612250" y="2775005"/>
            <a:ext cx="7975159" cy="1160891"/>
          </a:xfrm>
        </p:spPr>
        <p:txBody>
          <a:bodyPr>
            <a:normAutofit fontScale="92500"/>
          </a:bodyPr>
          <a:lstStyle/>
          <a:p>
            <a:r>
              <a:rPr lang="ru-RU" dirty="0"/>
              <a:t>Разные Способы движения</a:t>
            </a:r>
            <a:r>
              <a:rPr lang="en-US" dirty="0"/>
              <a:t>:</a:t>
            </a:r>
            <a:br>
              <a:rPr lang="ru-RU" dirty="0"/>
            </a:br>
            <a:r>
              <a:rPr lang="ru-RU" dirty="0"/>
              <a:t>Синхронизированные моторы</a:t>
            </a:r>
            <a:r>
              <a:rPr lang="en-US" dirty="0"/>
              <a:t>, </a:t>
            </a:r>
            <a:r>
              <a:rPr lang="ru-RU" dirty="0"/>
              <a:t>Регулированная мощность</a:t>
            </a:r>
            <a:r>
              <a:rPr lang="en-US" dirty="0"/>
              <a:t>, </a:t>
            </a:r>
            <a:r>
              <a:rPr lang="ru-RU" dirty="0"/>
              <a:t>Ускорение/замедление</a:t>
            </a:r>
            <a:endParaRPr lang="en-US" dirty="0"/>
          </a:p>
          <a:p>
            <a:endParaRPr lang="en-US" dirty="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23" t="17619" r="3095" b="25000"/>
          <a:stretch/>
        </p:blipFill>
        <p:spPr>
          <a:xfrm>
            <a:off x="3711108" y="4592409"/>
            <a:ext cx="1700816" cy="1056435"/>
          </a:xfrm>
          <a:prstGeom prst="rect">
            <a:avLst/>
          </a:prstGeom>
        </p:spPr>
      </p:pic>
    </p:spTree>
    <p:extLst>
      <p:ext uri="{BB962C8B-B14F-4D97-AF65-F5344CB8AC3E}">
        <p14:creationId xmlns:p14="http://schemas.microsoft.com/office/powerpoint/2010/main" val="194024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4600" dirty="0"/>
              <a:t>Данные</a:t>
            </a:r>
            <a:r>
              <a:rPr lang="en-US" sz="4600" dirty="0"/>
              <a:t>: </a:t>
            </a:r>
            <a:r>
              <a:rPr lang="ru-RU" sz="4600" dirty="0"/>
              <a:t>ускорение / замедление</a:t>
            </a:r>
            <a:endParaRPr lang="en-US" sz="4600" dirty="0"/>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6" name="Picture 5"/>
          <p:cNvPicPr>
            <a:picLocks noChangeAspect="1"/>
          </p:cNvPicPr>
          <p:nvPr/>
        </p:nvPicPr>
        <p:blipFill>
          <a:blip r:embed="rId2"/>
          <a:stretch>
            <a:fillRect/>
          </a:stretch>
        </p:blipFill>
        <p:spPr>
          <a:xfrm>
            <a:off x="278673" y="1596054"/>
            <a:ext cx="4242526" cy="2199978"/>
          </a:xfrm>
          <a:prstGeom prst="rect">
            <a:avLst/>
          </a:prstGeom>
        </p:spPr>
      </p:pic>
      <p:sp>
        <p:nvSpPr>
          <p:cNvPr id="7" name="TextBox 6"/>
          <p:cNvSpPr txBox="1"/>
          <p:nvPr/>
        </p:nvSpPr>
        <p:spPr>
          <a:xfrm>
            <a:off x="6149594" y="5581529"/>
            <a:ext cx="2506726" cy="369332"/>
          </a:xfrm>
          <a:prstGeom prst="rect">
            <a:avLst/>
          </a:prstGeom>
          <a:noFill/>
        </p:spPr>
        <p:txBody>
          <a:bodyPr wrap="square" rtlCol="0">
            <a:spAutoFit/>
          </a:bodyPr>
          <a:lstStyle/>
          <a:p>
            <a:r>
              <a:rPr lang="ru-RU" dirty="0"/>
              <a:t>Движение + ожидание</a:t>
            </a:r>
            <a:endParaRPr lang="en-US" dirty="0"/>
          </a:p>
        </p:txBody>
      </p:sp>
      <p:sp>
        <p:nvSpPr>
          <p:cNvPr id="10" name="TextBox 9"/>
          <p:cNvSpPr txBox="1"/>
          <p:nvPr/>
        </p:nvSpPr>
        <p:spPr>
          <a:xfrm>
            <a:off x="4036912" y="4740551"/>
            <a:ext cx="2884871" cy="369332"/>
          </a:xfrm>
          <a:prstGeom prst="rect">
            <a:avLst/>
          </a:prstGeom>
          <a:noFill/>
        </p:spPr>
        <p:txBody>
          <a:bodyPr wrap="square" rtlCol="0">
            <a:spAutoFit/>
          </a:bodyPr>
          <a:lstStyle/>
          <a:p>
            <a:r>
              <a:rPr lang="ru-RU" dirty="0"/>
              <a:t>Движение на 2 оборота</a:t>
            </a:r>
            <a:endParaRPr lang="en-US" dirty="0"/>
          </a:p>
        </p:txBody>
      </p:sp>
      <p:sp>
        <p:nvSpPr>
          <p:cNvPr id="11" name="TextBox 10"/>
          <p:cNvSpPr txBox="1"/>
          <p:nvPr/>
        </p:nvSpPr>
        <p:spPr>
          <a:xfrm>
            <a:off x="4572001" y="1596054"/>
            <a:ext cx="4252686" cy="2862322"/>
          </a:xfrm>
          <a:prstGeom prst="rect">
            <a:avLst/>
          </a:prstGeom>
          <a:noFill/>
        </p:spPr>
        <p:txBody>
          <a:bodyPr wrap="square" rtlCol="0">
            <a:spAutoFit/>
          </a:bodyPr>
          <a:lstStyle/>
          <a:p>
            <a:r>
              <a:rPr lang="ru-RU" dirty="0"/>
              <a:t>Двигайтесь 2 оборота (зеленая линия) включает в себя ускорение и замедление до отличных остановок после 2 оборотов </a:t>
            </a:r>
            <a:r>
              <a:rPr lang="en-US" dirty="0"/>
              <a:t> incorporates ramp up and ramp down to nicely stops after 2 rotations.</a:t>
            </a:r>
          </a:p>
          <a:p>
            <a:r>
              <a:rPr lang="ru-RU" dirty="0"/>
              <a:t>Движение + ожидание </a:t>
            </a:r>
            <a:r>
              <a:rPr lang="en-US" dirty="0"/>
              <a:t>(</a:t>
            </a:r>
            <a:r>
              <a:rPr lang="ru-RU" dirty="0"/>
              <a:t>оранжевая линия</a:t>
            </a:r>
            <a:r>
              <a:rPr lang="en-US" dirty="0"/>
              <a:t>) </a:t>
            </a:r>
            <a:r>
              <a:rPr lang="ru-RU" dirty="0"/>
              <a:t>имеет жесткую остановку, которая заставляет робота пройти 2 оборота и затем вернуться назад (обратите внимание на горку на графике)</a:t>
            </a:r>
            <a:endParaRPr lang="en-US" dirty="0"/>
          </a:p>
        </p:txBody>
      </p:sp>
      <p:pic>
        <p:nvPicPr>
          <p:cNvPr id="12" name="Picture 11"/>
          <p:cNvPicPr>
            <a:picLocks noChangeAspect="1"/>
          </p:cNvPicPr>
          <p:nvPr/>
        </p:nvPicPr>
        <p:blipFill>
          <a:blip r:embed="rId3"/>
          <a:stretch>
            <a:fillRect/>
          </a:stretch>
        </p:blipFill>
        <p:spPr>
          <a:xfrm>
            <a:off x="111010" y="4458376"/>
            <a:ext cx="3969928" cy="978447"/>
          </a:xfrm>
          <a:prstGeom prst="rect">
            <a:avLst/>
          </a:prstGeom>
        </p:spPr>
      </p:pic>
      <p:pic>
        <p:nvPicPr>
          <p:cNvPr id="13" name="Picture 12"/>
          <p:cNvPicPr>
            <a:picLocks noChangeAspect="1"/>
          </p:cNvPicPr>
          <p:nvPr/>
        </p:nvPicPr>
        <p:blipFill>
          <a:blip r:embed="rId4"/>
          <a:stretch>
            <a:fillRect/>
          </a:stretch>
        </p:blipFill>
        <p:spPr>
          <a:xfrm>
            <a:off x="111010" y="5370548"/>
            <a:ext cx="6005281" cy="937240"/>
          </a:xfrm>
          <a:prstGeom prst="rect">
            <a:avLst/>
          </a:prstGeom>
        </p:spPr>
      </p:pic>
      <p:cxnSp>
        <p:nvCxnSpPr>
          <p:cNvPr id="15" name="Straight Arrow Connector 14"/>
          <p:cNvCxnSpPr/>
          <p:nvPr/>
        </p:nvCxnSpPr>
        <p:spPr>
          <a:xfrm flipV="1">
            <a:off x="2116667" y="1896533"/>
            <a:ext cx="914400" cy="50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37124" y="1762667"/>
            <a:ext cx="965200" cy="369332"/>
          </a:xfrm>
          <a:prstGeom prst="rect">
            <a:avLst/>
          </a:prstGeom>
          <a:noFill/>
        </p:spPr>
        <p:txBody>
          <a:bodyPr wrap="square" rtlCol="0">
            <a:spAutoFit/>
          </a:bodyPr>
          <a:lstStyle/>
          <a:p>
            <a:r>
              <a:rPr lang="ru-RU" dirty="0"/>
              <a:t>Горка</a:t>
            </a:r>
            <a:endParaRPr lang="en-US" dirty="0"/>
          </a:p>
        </p:txBody>
      </p:sp>
      <p:sp>
        <p:nvSpPr>
          <p:cNvPr id="17" name="Oval 16"/>
          <p:cNvSpPr/>
          <p:nvPr/>
        </p:nvSpPr>
        <p:spPr>
          <a:xfrm>
            <a:off x="3024810" y="1651000"/>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6200000">
            <a:off x="-698924" y="2507016"/>
            <a:ext cx="1718136" cy="276999"/>
          </a:xfrm>
          <a:prstGeom prst="rect">
            <a:avLst/>
          </a:prstGeom>
          <a:noFill/>
        </p:spPr>
        <p:txBody>
          <a:bodyPr wrap="square" rtlCol="0">
            <a:spAutoFit/>
          </a:bodyPr>
          <a:lstStyle/>
          <a:p>
            <a:pPr algn="ctr"/>
            <a:r>
              <a:rPr lang="ru-RU" sz="1200" dirty="0"/>
              <a:t>Градусы</a:t>
            </a:r>
            <a:endParaRPr lang="en-US" sz="1200" dirty="0"/>
          </a:p>
        </p:txBody>
      </p:sp>
      <p:sp>
        <p:nvSpPr>
          <p:cNvPr id="19" name="TextBox 18"/>
          <p:cNvSpPr txBox="1"/>
          <p:nvPr/>
        </p:nvSpPr>
        <p:spPr>
          <a:xfrm>
            <a:off x="2206046" y="3627379"/>
            <a:ext cx="1024468" cy="276999"/>
          </a:xfrm>
          <a:prstGeom prst="rect">
            <a:avLst/>
          </a:prstGeom>
          <a:noFill/>
        </p:spPr>
        <p:txBody>
          <a:bodyPr wrap="square" rtlCol="0">
            <a:spAutoFit/>
          </a:bodyPr>
          <a:lstStyle/>
          <a:p>
            <a:r>
              <a:rPr lang="ru-RU" sz="1200" dirty="0"/>
              <a:t>Время</a:t>
            </a:r>
            <a:endParaRPr lang="en-US" sz="1200" dirty="0"/>
          </a:p>
        </p:txBody>
      </p:sp>
      <p:sp>
        <p:nvSpPr>
          <p:cNvPr id="3" name="Slide Number Placeholder 2"/>
          <p:cNvSpPr>
            <a:spLocks noGrp="1"/>
          </p:cNvSpPr>
          <p:nvPr>
            <p:ph type="sldNum" sz="quarter" idx="12"/>
          </p:nvPr>
        </p:nvSpPr>
        <p:spPr/>
        <p:txBody>
          <a:bodyPr/>
          <a:lstStyle/>
          <a:p>
            <a:fld id="{4382A7F7-08BF-4252-8141-63FB96055BBB}" type="slidenum">
              <a:rPr lang="en-US" smtClean="0"/>
              <a:t>10</a:t>
            </a:fld>
            <a:endParaRPr lang="en-US"/>
          </a:p>
        </p:txBody>
      </p:sp>
    </p:spTree>
    <p:extLst>
      <p:ext uri="{BB962C8B-B14F-4D97-AF65-F5344CB8AC3E}">
        <p14:creationId xmlns:p14="http://schemas.microsoft.com/office/powerpoint/2010/main" val="59033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Разные способы движения</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990833719"/>
              </p:ext>
            </p:extLst>
          </p:nvPr>
        </p:nvGraphicFramePr>
        <p:xfrm>
          <a:off x="335597" y="1622839"/>
          <a:ext cx="8412810" cy="4586623"/>
        </p:xfrm>
        <a:graphic>
          <a:graphicData uri="http://schemas.openxmlformats.org/drawingml/2006/table">
            <a:tbl>
              <a:tblPr firstRow="1" bandRow="1">
                <a:tableStyleId>{1FECB4D8-DB02-4DC6-A0A2-4F2EBAE1DC90}</a:tableStyleId>
              </a:tblPr>
              <a:tblGrid>
                <a:gridCol w="1095905">
                  <a:extLst>
                    <a:ext uri="{9D8B030D-6E8A-4147-A177-3AD203B41FA5}">
                      <a16:colId xmlns:a16="http://schemas.microsoft.com/office/drawing/2014/main" val="20000"/>
                    </a:ext>
                  </a:extLst>
                </a:gridCol>
                <a:gridCol w="1095905">
                  <a:extLst>
                    <a:ext uri="{9D8B030D-6E8A-4147-A177-3AD203B41FA5}">
                      <a16:colId xmlns:a16="http://schemas.microsoft.com/office/drawing/2014/main" val="20001"/>
                    </a:ext>
                  </a:extLst>
                </a:gridCol>
                <a:gridCol w="654705">
                  <a:extLst>
                    <a:ext uri="{9D8B030D-6E8A-4147-A177-3AD203B41FA5}">
                      <a16:colId xmlns:a16="http://schemas.microsoft.com/office/drawing/2014/main" val="20002"/>
                    </a:ext>
                  </a:extLst>
                </a:gridCol>
                <a:gridCol w="1621536">
                  <a:extLst>
                    <a:ext uri="{9D8B030D-6E8A-4147-A177-3AD203B41FA5}">
                      <a16:colId xmlns:a16="http://schemas.microsoft.com/office/drawing/2014/main" val="20003"/>
                    </a:ext>
                  </a:extLst>
                </a:gridCol>
                <a:gridCol w="2191046">
                  <a:extLst>
                    <a:ext uri="{9D8B030D-6E8A-4147-A177-3AD203B41FA5}">
                      <a16:colId xmlns:a16="http://schemas.microsoft.com/office/drawing/2014/main" val="20004"/>
                    </a:ext>
                  </a:extLst>
                </a:gridCol>
                <a:gridCol w="1753713">
                  <a:extLst>
                    <a:ext uri="{9D8B030D-6E8A-4147-A177-3AD203B41FA5}">
                      <a16:colId xmlns:a16="http://schemas.microsoft.com/office/drawing/2014/main" val="20005"/>
                    </a:ext>
                  </a:extLst>
                </a:gridCol>
              </a:tblGrid>
              <a:tr h="604783">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ru-RU" sz="1600" dirty="0"/>
                        <a:t>Регулируемая мощность</a:t>
                      </a:r>
                      <a:endParaRPr lang="en-US" sz="1600" dirty="0"/>
                    </a:p>
                  </a:txBody>
                  <a:tcPr/>
                </a:tc>
                <a:tc>
                  <a:txBody>
                    <a:bodyPr/>
                    <a:lstStyle/>
                    <a:p>
                      <a:pPr algn="ctr"/>
                      <a:r>
                        <a:rPr lang="ru-RU" sz="1600" dirty="0"/>
                        <a:t>Синхронизированные моторы</a:t>
                      </a:r>
                      <a:endParaRPr lang="en-US" sz="1600" dirty="0"/>
                    </a:p>
                  </a:txBody>
                  <a:tcPr/>
                </a:tc>
                <a:tc>
                  <a:txBody>
                    <a:bodyPr/>
                    <a:lstStyle/>
                    <a:p>
                      <a:pPr algn="ctr"/>
                      <a:r>
                        <a:rPr lang="ru-RU" sz="1600" dirty="0"/>
                        <a:t>Ускорение / замедление</a:t>
                      </a:r>
                      <a:endParaRPr lang="en-US" sz="1600" dirty="0"/>
                    </a:p>
                  </a:txBody>
                  <a:tcPr/>
                </a:tc>
                <a:extLst>
                  <a:ext uri="{0D108BD9-81ED-4DB2-BD59-A6C34878D82A}">
                    <a16:rowId xmlns:a16="http://schemas.microsoft.com/office/drawing/2014/main" val="10000"/>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val="10001"/>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val="10002"/>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algn="ct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val="10003"/>
                  </a:ext>
                </a:extLst>
              </a:tr>
              <a:tr h="9954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atin typeface="Zapf Dingbats"/>
                          <a:ea typeface="Zapf Dingbats"/>
                          <a:cs typeface="Zapf Dingbats"/>
                          <a:sym typeface="Zapf Dingbats"/>
                        </a:rPr>
                        <a:t>✗</a:t>
                      </a:r>
                      <a:endParaRPr lang="en-US" sz="3600" dirty="0"/>
                    </a:p>
                  </a:txBody>
                  <a:tcPr anchor="ctr"/>
                </a:tc>
                <a:extLst>
                  <a:ext uri="{0D108BD9-81ED-4DB2-BD59-A6C34878D82A}">
                    <a16:rowId xmlns:a16="http://schemas.microsoft.com/office/drawing/2014/main" val="10004"/>
                  </a:ext>
                </a:extLst>
              </a:tr>
            </a:tbl>
          </a:graphicData>
        </a:graphic>
      </p:graphicFrame>
      <p:sp>
        <p:nvSpPr>
          <p:cNvPr id="4" name="Footer Placeholder 3"/>
          <p:cNvSpPr>
            <a:spLocks noGrp="1"/>
          </p:cNvSpPr>
          <p:nvPr>
            <p:ph type="ftr" sz="quarter" idx="11"/>
          </p:nvPr>
        </p:nvSpPr>
        <p:spPr/>
        <p:txBody>
          <a:bodyPr/>
          <a:lstStyle/>
          <a:p>
            <a:r>
              <a:rPr lang="en-US"/>
              <a:t>© 2015 EV3Lessons.com, Last edit 7/06/2016</a:t>
            </a:r>
          </a:p>
        </p:txBody>
      </p:sp>
      <p:pic>
        <p:nvPicPr>
          <p:cNvPr id="5" name="Picture 4" descr="Screen Shot 2014-10-23 at 6.51.01 PM.png"/>
          <p:cNvPicPr>
            <a:picLocks noChangeAspect="1"/>
          </p:cNvPicPr>
          <p:nvPr/>
        </p:nvPicPr>
        <p:blipFill rotWithShape="1">
          <a:blip r:embed="rId2">
            <a:extLst>
              <a:ext uri="{28A0092B-C50C-407E-A947-70E740481C1C}">
                <a14:useLocalDpi xmlns:a14="http://schemas.microsoft.com/office/drawing/2010/main" val="0"/>
              </a:ext>
            </a:extLst>
          </a:blip>
          <a:srcRect r="36421"/>
          <a:stretch/>
        </p:blipFill>
        <p:spPr>
          <a:xfrm>
            <a:off x="787531" y="5322532"/>
            <a:ext cx="2025009" cy="674728"/>
          </a:xfrm>
          <a:prstGeom prst="rect">
            <a:avLst/>
          </a:prstGeom>
        </p:spPr>
      </p:pic>
      <p:pic>
        <p:nvPicPr>
          <p:cNvPr id="6" name="Picture 5" descr="Screen Shot 2014-10-23 at 6.50.00 PM.png"/>
          <p:cNvPicPr>
            <a:picLocks noChangeAspect="1"/>
          </p:cNvPicPr>
          <p:nvPr/>
        </p:nvPicPr>
        <p:blipFill rotWithShape="1">
          <a:blip r:embed="rId3">
            <a:extLst>
              <a:ext uri="{28A0092B-C50C-407E-A947-70E740481C1C}">
                <a14:useLocalDpi xmlns:a14="http://schemas.microsoft.com/office/drawing/2010/main" val="0"/>
              </a:ext>
            </a:extLst>
          </a:blip>
          <a:srcRect r="36604"/>
          <a:stretch/>
        </p:blipFill>
        <p:spPr>
          <a:xfrm>
            <a:off x="844315" y="4277717"/>
            <a:ext cx="1911442" cy="638734"/>
          </a:xfrm>
          <a:prstGeom prst="rect">
            <a:avLst/>
          </a:prstGeom>
        </p:spPr>
      </p:pic>
      <p:pic>
        <p:nvPicPr>
          <p:cNvPr id="7" name="Picture 6" descr="Screen Shot 2014-10-23 at 6.20.04 PM.png"/>
          <p:cNvPicPr>
            <a:picLocks noChangeAspect="1"/>
          </p:cNvPicPr>
          <p:nvPr/>
        </p:nvPicPr>
        <p:blipFill rotWithShape="1">
          <a:blip r:embed="rId4">
            <a:extLst>
              <a:ext uri="{28A0092B-C50C-407E-A947-70E740481C1C}">
                <a14:useLocalDpi xmlns:a14="http://schemas.microsoft.com/office/drawing/2010/main" val="0"/>
              </a:ext>
            </a:extLst>
          </a:blip>
          <a:srcRect l="4007" t="7975" b="14315"/>
          <a:stretch/>
        </p:blipFill>
        <p:spPr>
          <a:xfrm>
            <a:off x="844315" y="2312220"/>
            <a:ext cx="2120020" cy="710764"/>
          </a:xfrm>
          <a:prstGeom prst="rect">
            <a:avLst/>
          </a:prstGeom>
        </p:spPr>
      </p:pic>
      <p:pic>
        <p:nvPicPr>
          <p:cNvPr id="8" name="Picture 7" descr="Screen Shot 2014-10-23 at 6.20.57 PM.png"/>
          <p:cNvPicPr>
            <a:picLocks noChangeAspect="1"/>
          </p:cNvPicPr>
          <p:nvPr/>
        </p:nvPicPr>
        <p:blipFill rotWithShape="1">
          <a:blip r:embed="rId5">
            <a:extLst>
              <a:ext uri="{28A0092B-C50C-407E-A947-70E740481C1C}">
                <a14:useLocalDpi xmlns:a14="http://schemas.microsoft.com/office/drawing/2010/main" val="0"/>
              </a:ext>
            </a:extLst>
          </a:blip>
          <a:srcRect l="2266" t="9903" b="7642"/>
          <a:stretch/>
        </p:blipFill>
        <p:spPr>
          <a:xfrm>
            <a:off x="844315" y="3337629"/>
            <a:ext cx="2024428" cy="680698"/>
          </a:xfrm>
          <a:prstGeom prst="rect">
            <a:avLst/>
          </a:prstGeom>
        </p:spPr>
      </p:pic>
      <p:sp>
        <p:nvSpPr>
          <p:cNvPr id="10" name="TextBox 9"/>
          <p:cNvSpPr txBox="1"/>
          <p:nvPr/>
        </p:nvSpPr>
        <p:spPr>
          <a:xfrm>
            <a:off x="381451" y="2496841"/>
            <a:ext cx="173111" cy="369332"/>
          </a:xfrm>
          <a:prstGeom prst="rect">
            <a:avLst/>
          </a:prstGeom>
          <a:noFill/>
        </p:spPr>
        <p:txBody>
          <a:bodyPr wrap="square" rtlCol="0">
            <a:spAutoFit/>
          </a:bodyPr>
          <a:lstStyle/>
          <a:p>
            <a:r>
              <a:rPr lang="en-US" dirty="0"/>
              <a:t>1</a:t>
            </a:r>
          </a:p>
        </p:txBody>
      </p:sp>
      <p:sp>
        <p:nvSpPr>
          <p:cNvPr id="11" name="TextBox 10"/>
          <p:cNvSpPr txBox="1"/>
          <p:nvPr/>
        </p:nvSpPr>
        <p:spPr>
          <a:xfrm>
            <a:off x="381451" y="3499177"/>
            <a:ext cx="173111" cy="369332"/>
          </a:xfrm>
          <a:prstGeom prst="rect">
            <a:avLst/>
          </a:prstGeom>
          <a:noFill/>
        </p:spPr>
        <p:txBody>
          <a:bodyPr wrap="square" rtlCol="0">
            <a:spAutoFit/>
          </a:bodyPr>
          <a:lstStyle/>
          <a:p>
            <a:r>
              <a:rPr lang="en-US" dirty="0"/>
              <a:t>2</a:t>
            </a:r>
          </a:p>
        </p:txBody>
      </p:sp>
      <p:sp>
        <p:nvSpPr>
          <p:cNvPr id="12" name="TextBox 11"/>
          <p:cNvSpPr txBox="1"/>
          <p:nvPr/>
        </p:nvSpPr>
        <p:spPr>
          <a:xfrm>
            <a:off x="381451" y="4425552"/>
            <a:ext cx="173111" cy="369332"/>
          </a:xfrm>
          <a:prstGeom prst="rect">
            <a:avLst/>
          </a:prstGeom>
          <a:noFill/>
        </p:spPr>
        <p:txBody>
          <a:bodyPr wrap="square" rtlCol="0">
            <a:spAutoFit/>
          </a:bodyPr>
          <a:lstStyle/>
          <a:p>
            <a:r>
              <a:rPr lang="en-US" dirty="0"/>
              <a:t>3</a:t>
            </a:r>
          </a:p>
        </p:txBody>
      </p:sp>
      <p:sp>
        <p:nvSpPr>
          <p:cNvPr id="13" name="TextBox 12"/>
          <p:cNvSpPr txBox="1"/>
          <p:nvPr/>
        </p:nvSpPr>
        <p:spPr>
          <a:xfrm>
            <a:off x="381451" y="5517088"/>
            <a:ext cx="173111" cy="369332"/>
          </a:xfrm>
          <a:prstGeom prst="rect">
            <a:avLst/>
          </a:prstGeom>
          <a:noFill/>
        </p:spPr>
        <p:txBody>
          <a:bodyPr wrap="square" rtlCol="0">
            <a:spAutoFit/>
          </a:bodyPr>
          <a:lstStyle/>
          <a:p>
            <a:r>
              <a:rPr lang="en-US" dirty="0"/>
              <a:t>4</a:t>
            </a:r>
          </a:p>
        </p:txBody>
      </p:sp>
      <p:sp>
        <p:nvSpPr>
          <p:cNvPr id="3" name="Slide Number Placeholder 2"/>
          <p:cNvSpPr>
            <a:spLocks noGrp="1"/>
          </p:cNvSpPr>
          <p:nvPr>
            <p:ph type="sldNum" sz="quarter" idx="12"/>
          </p:nvPr>
        </p:nvSpPr>
        <p:spPr/>
        <p:txBody>
          <a:bodyPr/>
          <a:lstStyle/>
          <a:p>
            <a:fld id="{4382A7F7-08BF-4252-8141-63FB96055BBB}" type="slidenum">
              <a:rPr lang="en-US" smtClean="0"/>
              <a:t>11</a:t>
            </a:fld>
            <a:endParaRPr lang="en-US"/>
          </a:p>
        </p:txBody>
      </p:sp>
    </p:spTree>
    <p:extLst>
      <p:ext uri="{BB962C8B-B14F-4D97-AF65-F5344CB8AC3E}">
        <p14:creationId xmlns:p14="http://schemas.microsoft.com/office/powerpoint/2010/main" val="385765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Движение на градусы против секунд</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TextBox 4"/>
          <p:cNvSpPr txBox="1"/>
          <p:nvPr/>
        </p:nvSpPr>
        <p:spPr>
          <a:xfrm>
            <a:off x="386647" y="1401073"/>
            <a:ext cx="4097551" cy="3785652"/>
          </a:xfrm>
          <a:prstGeom prst="rect">
            <a:avLst/>
          </a:prstGeom>
          <a:noFill/>
        </p:spPr>
        <p:txBody>
          <a:bodyPr wrap="square" rtlCol="0">
            <a:spAutoFit/>
          </a:bodyPr>
          <a:lstStyle/>
          <a:p>
            <a:pPr algn="ctr"/>
            <a:r>
              <a:rPr lang="ru-RU" sz="2000" b="1" u="sng" dirty="0"/>
              <a:t>Движение на градусы/обороты</a:t>
            </a:r>
            <a:endParaRPr lang="en-US" sz="2000" b="1" u="sng" dirty="0"/>
          </a:p>
          <a:p>
            <a:pPr marL="285750" indent="-285750">
              <a:buFont typeface="Arial"/>
              <a:buChar char="•"/>
            </a:pPr>
            <a:r>
              <a:rPr lang="ru-RU" sz="2000" dirty="0"/>
              <a:t>Блок не завершится, пока не достигнет заданного числа оборотов/градусов</a:t>
            </a:r>
            <a:endParaRPr lang="en-US" sz="2000" dirty="0"/>
          </a:p>
          <a:p>
            <a:pPr marL="285750" indent="-285750">
              <a:buFont typeface="Arial"/>
              <a:buChar char="•"/>
            </a:pPr>
            <a:r>
              <a:rPr lang="ru-RU" sz="2000" dirty="0"/>
              <a:t>Что, если робот застрянет где-нибудь на коврике?</a:t>
            </a:r>
            <a:endParaRPr lang="en-US" sz="2000" dirty="0"/>
          </a:p>
          <a:p>
            <a:pPr marL="742950" lvl="1" indent="-285750">
              <a:buFont typeface="Arial"/>
              <a:buChar char="•"/>
            </a:pPr>
            <a:r>
              <a:rPr lang="ru-RU" sz="2000" dirty="0">
                <a:sym typeface="Wingdings"/>
              </a:rPr>
              <a:t>Программа остановится и никогда не перейдет к следующему блоку</a:t>
            </a:r>
          </a:p>
          <a:p>
            <a:pPr marL="742950" lvl="1" indent="-285750">
              <a:buFont typeface="Arial"/>
              <a:buChar char="•"/>
            </a:pPr>
            <a:r>
              <a:rPr lang="ru-RU" sz="2000" dirty="0">
                <a:sym typeface="Wingdings"/>
              </a:rPr>
              <a:t>Вам придется спасти робота и взять штраф за касание</a:t>
            </a:r>
            <a:endParaRPr lang="en-US" sz="2000" dirty="0"/>
          </a:p>
          <a:p>
            <a:endParaRPr lang="en-US" sz="2000" dirty="0"/>
          </a:p>
        </p:txBody>
      </p:sp>
      <p:sp>
        <p:nvSpPr>
          <p:cNvPr id="6" name="TextBox 5"/>
          <p:cNvSpPr txBox="1"/>
          <p:nvPr/>
        </p:nvSpPr>
        <p:spPr>
          <a:xfrm>
            <a:off x="4570570" y="1401073"/>
            <a:ext cx="4097551" cy="3785652"/>
          </a:xfrm>
          <a:prstGeom prst="rect">
            <a:avLst/>
          </a:prstGeom>
          <a:noFill/>
        </p:spPr>
        <p:txBody>
          <a:bodyPr wrap="square" rtlCol="0">
            <a:spAutoFit/>
          </a:bodyPr>
          <a:lstStyle/>
          <a:p>
            <a:pPr algn="ctr"/>
            <a:r>
              <a:rPr lang="ru-RU" sz="2000" b="1" u="sng" dirty="0"/>
              <a:t>Движение на секунды</a:t>
            </a:r>
            <a:endParaRPr lang="en-US" sz="2000" b="1" u="sng" dirty="0"/>
          </a:p>
          <a:p>
            <a:pPr marL="285750" lvl="1" indent="-285750">
              <a:buFont typeface="Arial"/>
              <a:buChar char="•"/>
            </a:pPr>
            <a:r>
              <a:rPr lang="ru-RU" sz="2000" dirty="0">
                <a:sym typeface="Wingdings"/>
              </a:rPr>
              <a:t>Менее аккуратно движение</a:t>
            </a:r>
            <a:endParaRPr lang="en-US" sz="2000" dirty="0">
              <a:sym typeface="Wingdings"/>
            </a:endParaRPr>
          </a:p>
          <a:p>
            <a:pPr marL="742950" lvl="2" indent="-285750">
              <a:buFont typeface="Arial"/>
              <a:buChar char="•"/>
            </a:pPr>
            <a:r>
              <a:rPr lang="ru-RU" sz="2000" dirty="0">
                <a:sym typeface="Wingdings"/>
              </a:rPr>
              <a:t>Расстояние зависит от скорости, уровня заряда батареи, веса робота</a:t>
            </a:r>
            <a:endParaRPr lang="en-US" sz="2000" dirty="0">
              <a:sym typeface="Wingdings"/>
            </a:endParaRPr>
          </a:p>
          <a:p>
            <a:pPr marL="285750" lvl="1" indent="-285750">
              <a:buFont typeface="Arial"/>
              <a:buChar char="•"/>
            </a:pPr>
            <a:r>
              <a:rPr lang="ru-RU" sz="2000" dirty="0">
                <a:sym typeface="Wingdings"/>
              </a:rPr>
              <a:t>Вы должны это помнить, когда решаете ехать ли на секунды</a:t>
            </a:r>
            <a:r>
              <a:rPr lang="en-US" sz="2000" dirty="0">
                <a:sym typeface="Wingdings"/>
              </a:rPr>
              <a:t>.</a:t>
            </a:r>
          </a:p>
          <a:p>
            <a:pPr marL="285750" lvl="1" indent="-285750">
              <a:buFont typeface="Arial"/>
              <a:buChar char="•"/>
            </a:pPr>
            <a:r>
              <a:rPr lang="ru-RU" sz="2000" dirty="0">
                <a:sym typeface="Wingdings"/>
              </a:rPr>
              <a:t>Тем не мене может помочь избежать застревания</a:t>
            </a:r>
            <a:endParaRPr lang="en-US" sz="2000" dirty="0">
              <a:sym typeface="Wingdings"/>
            </a:endParaRPr>
          </a:p>
          <a:p>
            <a:pPr marL="742950" lvl="2" indent="-285750">
              <a:buFont typeface="Arial"/>
              <a:buChar char="•"/>
            </a:pPr>
            <a:r>
              <a:rPr lang="ru-RU" sz="2000" dirty="0">
                <a:sym typeface="Wingdings"/>
              </a:rPr>
              <a:t>Например это может быть полезно, если механизм застревает</a:t>
            </a:r>
            <a:endParaRPr lang="en-US" sz="2000" dirty="0">
              <a:sym typeface="Wingdings"/>
            </a:endParaRPr>
          </a:p>
        </p:txBody>
      </p:sp>
      <p:sp>
        <p:nvSpPr>
          <p:cNvPr id="9" name="TextBox 8"/>
          <p:cNvSpPr txBox="1"/>
          <p:nvPr/>
        </p:nvSpPr>
        <p:spPr>
          <a:xfrm>
            <a:off x="1358472" y="5442019"/>
            <a:ext cx="6251452" cy="646331"/>
          </a:xfrm>
          <a:prstGeom prst="rect">
            <a:avLst/>
          </a:prstGeom>
          <a:noFill/>
        </p:spPr>
        <p:txBody>
          <a:bodyPr wrap="square" rtlCol="0">
            <a:spAutoFit/>
          </a:bodyPr>
          <a:lstStyle/>
          <a:p>
            <a:pPr algn="ctr"/>
            <a:r>
              <a:rPr lang="ru-RU" sz="3600" dirty="0">
                <a:solidFill>
                  <a:srgbClr val="3366FF"/>
                </a:solidFill>
              </a:rPr>
              <a:t>Видео на следующем слайде</a:t>
            </a:r>
            <a:endParaRPr lang="en-US" sz="3600" dirty="0">
              <a:solidFill>
                <a:srgbClr val="3366FF"/>
              </a:solidFill>
            </a:endParaRPr>
          </a:p>
        </p:txBody>
      </p:sp>
      <p:sp>
        <p:nvSpPr>
          <p:cNvPr id="3" name="Slide Number Placeholder 2"/>
          <p:cNvSpPr>
            <a:spLocks noGrp="1"/>
          </p:cNvSpPr>
          <p:nvPr>
            <p:ph type="sldNum" sz="quarter" idx="12"/>
          </p:nvPr>
        </p:nvSpPr>
        <p:spPr/>
        <p:txBody>
          <a:bodyPr/>
          <a:lstStyle/>
          <a:p>
            <a:fld id="{4382A7F7-08BF-4252-8141-63FB96055BBB}" type="slidenum">
              <a:rPr lang="en-US" smtClean="0"/>
              <a:t>12</a:t>
            </a:fld>
            <a:endParaRPr lang="en-US"/>
          </a:p>
        </p:txBody>
      </p:sp>
    </p:spTree>
    <p:extLst>
      <p:ext uri="{BB962C8B-B14F-4D97-AF65-F5344CB8AC3E}">
        <p14:creationId xmlns:p14="http://schemas.microsoft.com/office/powerpoint/2010/main" val="87256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Движение на градусы и на </a:t>
            </a:r>
            <a:r>
              <a:rPr lang="ru-RU" dirty="0" err="1"/>
              <a:t>секуны</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TextBox 4"/>
          <p:cNvSpPr txBox="1"/>
          <p:nvPr/>
        </p:nvSpPr>
        <p:spPr>
          <a:xfrm>
            <a:off x="499165" y="2179634"/>
            <a:ext cx="3861421" cy="923330"/>
          </a:xfrm>
          <a:prstGeom prst="rect">
            <a:avLst/>
          </a:prstGeom>
          <a:noFill/>
        </p:spPr>
        <p:txBody>
          <a:bodyPr wrap="square" rtlCol="0">
            <a:spAutoFit/>
          </a:bodyPr>
          <a:lstStyle/>
          <a:p>
            <a:pPr algn="ctr"/>
            <a:r>
              <a:rPr lang="ru-RU" b="1" u="sng" dirty="0"/>
              <a:t>Застрявший робот</a:t>
            </a:r>
            <a:endParaRPr lang="en-US" b="1" u="sng" dirty="0"/>
          </a:p>
          <a:p>
            <a:pPr algn="ctr"/>
            <a:r>
              <a:rPr lang="ru-RU" dirty="0"/>
              <a:t>Робот застревает</a:t>
            </a:r>
            <a:r>
              <a:rPr lang="en-US" dirty="0"/>
              <a:t>. </a:t>
            </a:r>
            <a:r>
              <a:rPr lang="ru-RU" dirty="0"/>
              <a:t>Завершает движение только после отпускания.</a:t>
            </a:r>
            <a:endParaRPr lang="en-US" dirty="0"/>
          </a:p>
        </p:txBody>
      </p:sp>
      <p:sp>
        <p:nvSpPr>
          <p:cNvPr id="6" name="TextBox 5"/>
          <p:cNvSpPr txBox="1"/>
          <p:nvPr/>
        </p:nvSpPr>
        <p:spPr>
          <a:xfrm>
            <a:off x="4779078" y="2170649"/>
            <a:ext cx="3861421" cy="1200329"/>
          </a:xfrm>
          <a:prstGeom prst="rect">
            <a:avLst/>
          </a:prstGeom>
          <a:noFill/>
        </p:spPr>
        <p:txBody>
          <a:bodyPr wrap="square" rtlCol="0">
            <a:spAutoFit/>
          </a:bodyPr>
          <a:lstStyle/>
          <a:p>
            <a:pPr algn="ctr"/>
            <a:r>
              <a:rPr lang="ru-RU" b="1" u="sng" dirty="0"/>
              <a:t>Не застревающий робот</a:t>
            </a:r>
            <a:endParaRPr lang="en-US" b="1" u="sng" dirty="0"/>
          </a:p>
          <a:p>
            <a:pPr algn="ctr"/>
            <a:r>
              <a:rPr lang="ru-RU" dirty="0"/>
              <a:t>Робот застревает, но завершает движение и продолжает программу</a:t>
            </a:r>
            <a:r>
              <a:rPr lang="en-US" dirty="0"/>
              <a:t> (</a:t>
            </a:r>
            <a:r>
              <a:rPr lang="ru-RU" dirty="0"/>
              <a:t>вы слышите звук</a:t>
            </a:r>
            <a:r>
              <a:rPr lang="en-US" dirty="0"/>
              <a:t>)</a:t>
            </a:r>
          </a:p>
        </p:txBody>
      </p:sp>
      <p:pic>
        <p:nvPicPr>
          <p:cNvPr id="8" name="00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0830" y="3421580"/>
            <a:ext cx="3941200" cy="2216925"/>
          </a:xfrm>
          <a:prstGeom prst="rect">
            <a:avLst/>
          </a:prstGeom>
        </p:spPr>
      </p:pic>
      <p:pic>
        <p:nvPicPr>
          <p:cNvPr id="9" name="00017.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79078" y="3421580"/>
            <a:ext cx="3785471" cy="2129328"/>
          </a:xfrm>
          <a:prstGeom prst="rect">
            <a:avLst/>
          </a:prstGeom>
        </p:spPr>
      </p:pic>
      <p:sp>
        <p:nvSpPr>
          <p:cNvPr id="3" name="Slide Number Placeholder 2"/>
          <p:cNvSpPr>
            <a:spLocks noGrp="1"/>
          </p:cNvSpPr>
          <p:nvPr>
            <p:ph type="sldNum" sz="quarter" idx="12"/>
          </p:nvPr>
        </p:nvSpPr>
        <p:spPr/>
        <p:txBody>
          <a:bodyPr/>
          <a:lstStyle/>
          <a:p>
            <a:fld id="{4382A7F7-08BF-4252-8141-63FB96055BBB}" type="slidenum">
              <a:rPr lang="en-US" smtClean="0"/>
              <a:t>13</a:t>
            </a:fld>
            <a:endParaRPr lang="en-US"/>
          </a:p>
        </p:txBody>
      </p:sp>
    </p:spTree>
    <p:extLst>
      <p:ext uri="{BB962C8B-B14F-4D97-AF65-F5344CB8AC3E}">
        <p14:creationId xmlns:p14="http://schemas.microsoft.com/office/powerpoint/2010/main" val="1703911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Обсуждение</a:t>
            </a:r>
            <a:endParaRPr lang="en-US" dirty="0"/>
          </a:p>
        </p:txBody>
      </p:sp>
      <p:graphicFrame>
        <p:nvGraphicFramePr>
          <p:cNvPr id="6" name="Content Placeholder 8"/>
          <p:cNvGraphicFramePr>
            <a:graphicFrameLocks noGrp="1"/>
          </p:cNvGraphicFramePr>
          <p:nvPr>
            <p:ph idx="1"/>
            <p:extLst>
              <p:ext uri="{D42A27DB-BD31-4B8C-83A1-F6EECF244321}">
                <p14:modId xmlns:p14="http://schemas.microsoft.com/office/powerpoint/2010/main" val="1441327991"/>
              </p:ext>
            </p:extLst>
          </p:nvPr>
        </p:nvGraphicFramePr>
        <p:xfrm>
          <a:off x="228600" y="1504950"/>
          <a:ext cx="8412810" cy="4586623"/>
        </p:xfrm>
        <a:graphic>
          <a:graphicData uri="http://schemas.openxmlformats.org/drawingml/2006/table">
            <a:tbl>
              <a:tblPr firstRow="1" bandRow="1">
                <a:tableStyleId>{1FECB4D8-DB02-4DC6-A0A2-4F2EBAE1DC90}</a:tableStyleId>
              </a:tblPr>
              <a:tblGrid>
                <a:gridCol w="1095905">
                  <a:extLst>
                    <a:ext uri="{9D8B030D-6E8A-4147-A177-3AD203B41FA5}">
                      <a16:colId xmlns:a16="http://schemas.microsoft.com/office/drawing/2014/main" val="20000"/>
                    </a:ext>
                  </a:extLst>
                </a:gridCol>
                <a:gridCol w="1095905">
                  <a:extLst>
                    <a:ext uri="{9D8B030D-6E8A-4147-A177-3AD203B41FA5}">
                      <a16:colId xmlns:a16="http://schemas.microsoft.com/office/drawing/2014/main" val="20001"/>
                    </a:ext>
                  </a:extLst>
                </a:gridCol>
                <a:gridCol w="591014">
                  <a:extLst>
                    <a:ext uri="{9D8B030D-6E8A-4147-A177-3AD203B41FA5}">
                      <a16:colId xmlns:a16="http://schemas.microsoft.com/office/drawing/2014/main" val="20002"/>
                    </a:ext>
                  </a:extLst>
                </a:gridCol>
                <a:gridCol w="1584960">
                  <a:extLst>
                    <a:ext uri="{9D8B030D-6E8A-4147-A177-3AD203B41FA5}">
                      <a16:colId xmlns:a16="http://schemas.microsoft.com/office/drawing/2014/main" val="20003"/>
                    </a:ext>
                  </a:extLst>
                </a:gridCol>
                <a:gridCol w="2291313">
                  <a:extLst>
                    <a:ext uri="{9D8B030D-6E8A-4147-A177-3AD203B41FA5}">
                      <a16:colId xmlns:a16="http://schemas.microsoft.com/office/drawing/2014/main" val="20004"/>
                    </a:ext>
                  </a:extLst>
                </a:gridCol>
                <a:gridCol w="1753713">
                  <a:extLst>
                    <a:ext uri="{9D8B030D-6E8A-4147-A177-3AD203B41FA5}">
                      <a16:colId xmlns:a16="http://schemas.microsoft.com/office/drawing/2014/main" val="20005"/>
                    </a:ext>
                  </a:extLst>
                </a:gridCol>
              </a:tblGrid>
              <a:tr h="604783">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ru-RU" sz="1600" dirty="0"/>
                        <a:t>Регулируемая мощность</a:t>
                      </a:r>
                      <a:endParaRPr lang="en-US" sz="1600" dirty="0"/>
                    </a:p>
                  </a:txBody>
                  <a:tcPr/>
                </a:tc>
                <a:tc>
                  <a:txBody>
                    <a:bodyPr/>
                    <a:lstStyle/>
                    <a:p>
                      <a:pPr algn="ctr"/>
                      <a:r>
                        <a:rPr lang="ru-RU" sz="1600" dirty="0"/>
                        <a:t>Синхронизированные моторы</a:t>
                      </a:r>
                      <a:endParaRPr lang="en-US" sz="1600" dirty="0"/>
                    </a:p>
                  </a:txBody>
                  <a:tcPr/>
                </a:tc>
                <a:tc>
                  <a:txBody>
                    <a:bodyPr/>
                    <a:lstStyle/>
                    <a:p>
                      <a:pPr algn="ctr"/>
                      <a:r>
                        <a:rPr lang="ru-RU" sz="1600" dirty="0"/>
                        <a:t>Ускорение / замедление</a:t>
                      </a:r>
                      <a:endParaRPr lang="en-US" sz="1600" dirty="0"/>
                    </a:p>
                  </a:txBody>
                  <a:tcPr/>
                </a:tc>
                <a:extLst>
                  <a:ext uri="{0D108BD9-81ED-4DB2-BD59-A6C34878D82A}">
                    <a16:rowId xmlns:a16="http://schemas.microsoft.com/office/drawing/2014/main" val="10000"/>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001"/>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2"/>
                  </a:ext>
                </a:extLst>
              </a:tr>
              <a:tr h="995460">
                <a:tc>
                  <a:txBody>
                    <a:bodyPr/>
                    <a:lstStyle/>
                    <a:p>
                      <a:pPr algn="ctr"/>
                      <a:endParaRPr lang="en-US" sz="3600" dirty="0"/>
                    </a:p>
                  </a:txBody>
                  <a:tcPr anchor="ctr"/>
                </a:tc>
                <a:tc>
                  <a:txBody>
                    <a:bodyPr/>
                    <a:lstStyle/>
                    <a:p>
                      <a:pPr algn="ctr"/>
                      <a:endParaRPr lang="en-US" sz="3600" dirty="0"/>
                    </a:p>
                  </a:txBody>
                  <a:tcPr anchor="ctr"/>
                </a:tc>
                <a:tc>
                  <a:txBody>
                    <a:bodyPr/>
                    <a:lstStyle/>
                    <a:p>
                      <a:pPr algn="ct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3"/>
                  </a:ext>
                </a:extLst>
              </a:tr>
              <a:tr h="9954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600" dirty="0"/>
                    </a:p>
                  </a:txBody>
                  <a:tcPr anchor="ctr"/>
                </a:tc>
                <a:tc>
                  <a:txBody>
                    <a:bodyPr/>
                    <a:lstStyle/>
                    <a:p>
                      <a:endParaRPr lang="en-US"/>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10004"/>
                  </a:ext>
                </a:extLst>
              </a:tr>
            </a:tbl>
          </a:graphicData>
        </a:graphic>
      </p:graphicFrame>
      <p:sp>
        <p:nvSpPr>
          <p:cNvPr id="4" name="Footer Placeholder 3"/>
          <p:cNvSpPr>
            <a:spLocks noGrp="1"/>
          </p:cNvSpPr>
          <p:nvPr>
            <p:ph type="ftr" sz="quarter" idx="11"/>
          </p:nvPr>
        </p:nvSpPr>
        <p:spPr/>
        <p:txBody>
          <a:bodyPr/>
          <a:lstStyle/>
          <a:p>
            <a:r>
              <a:rPr lang="en-US"/>
              <a:t>© 2015 EV3Lessons.com, Last edit 7/06/2016</a:t>
            </a:r>
          </a:p>
        </p:txBody>
      </p:sp>
      <p:pic>
        <p:nvPicPr>
          <p:cNvPr id="7" name="Picture 6" descr="Screen Shot 2014-10-23 at 6.51.01 PM.png"/>
          <p:cNvPicPr>
            <a:picLocks noChangeAspect="1"/>
          </p:cNvPicPr>
          <p:nvPr/>
        </p:nvPicPr>
        <p:blipFill rotWithShape="1">
          <a:blip r:embed="rId2">
            <a:extLst>
              <a:ext uri="{28A0092B-C50C-407E-A947-70E740481C1C}">
                <a14:useLocalDpi xmlns:a14="http://schemas.microsoft.com/office/drawing/2010/main" val="0"/>
              </a:ext>
            </a:extLst>
          </a:blip>
          <a:srcRect r="36421"/>
          <a:stretch/>
        </p:blipFill>
        <p:spPr>
          <a:xfrm>
            <a:off x="801983" y="5268841"/>
            <a:ext cx="2014499" cy="671226"/>
          </a:xfrm>
          <a:prstGeom prst="rect">
            <a:avLst/>
          </a:prstGeom>
        </p:spPr>
      </p:pic>
      <p:pic>
        <p:nvPicPr>
          <p:cNvPr id="8" name="Picture 7" descr="Screen Shot 2014-10-23 at 6.50.00 PM.png"/>
          <p:cNvPicPr>
            <a:picLocks noChangeAspect="1"/>
          </p:cNvPicPr>
          <p:nvPr/>
        </p:nvPicPr>
        <p:blipFill rotWithShape="1">
          <a:blip r:embed="rId3">
            <a:extLst>
              <a:ext uri="{28A0092B-C50C-407E-A947-70E740481C1C}">
                <a14:useLocalDpi xmlns:a14="http://schemas.microsoft.com/office/drawing/2010/main" val="0"/>
              </a:ext>
            </a:extLst>
          </a:blip>
          <a:srcRect r="36604"/>
          <a:stretch/>
        </p:blipFill>
        <p:spPr>
          <a:xfrm>
            <a:off x="841977" y="4240821"/>
            <a:ext cx="1974505" cy="659807"/>
          </a:xfrm>
          <a:prstGeom prst="rect">
            <a:avLst/>
          </a:prstGeom>
        </p:spPr>
      </p:pic>
      <p:pic>
        <p:nvPicPr>
          <p:cNvPr id="9" name="Picture 8" descr="Screen Shot 2014-10-23 at 6.20.04 PM.png"/>
          <p:cNvPicPr>
            <a:picLocks noChangeAspect="1"/>
          </p:cNvPicPr>
          <p:nvPr/>
        </p:nvPicPr>
        <p:blipFill rotWithShape="1">
          <a:blip r:embed="rId4">
            <a:extLst>
              <a:ext uri="{28A0092B-C50C-407E-A947-70E740481C1C}">
                <a14:useLocalDpi xmlns:a14="http://schemas.microsoft.com/office/drawing/2010/main" val="0"/>
              </a:ext>
            </a:extLst>
          </a:blip>
          <a:srcRect l="4007" t="7975" b="14315"/>
          <a:stretch/>
        </p:blipFill>
        <p:spPr>
          <a:xfrm>
            <a:off x="823295" y="2271175"/>
            <a:ext cx="2120020" cy="710764"/>
          </a:xfrm>
          <a:prstGeom prst="rect">
            <a:avLst/>
          </a:prstGeom>
        </p:spPr>
      </p:pic>
      <p:pic>
        <p:nvPicPr>
          <p:cNvPr id="10" name="Picture 9" descr="Screen Shot 2014-10-23 at 6.20.57 PM.png"/>
          <p:cNvPicPr>
            <a:picLocks noChangeAspect="1"/>
          </p:cNvPicPr>
          <p:nvPr/>
        </p:nvPicPr>
        <p:blipFill rotWithShape="1">
          <a:blip r:embed="rId5">
            <a:extLst>
              <a:ext uri="{28A0092B-C50C-407E-A947-70E740481C1C}">
                <a14:useLocalDpi xmlns:a14="http://schemas.microsoft.com/office/drawing/2010/main" val="0"/>
              </a:ext>
            </a:extLst>
          </a:blip>
          <a:srcRect l="2266" t="9903" b="7642"/>
          <a:stretch/>
        </p:blipFill>
        <p:spPr>
          <a:xfrm>
            <a:off x="823295" y="3279253"/>
            <a:ext cx="1971876" cy="663028"/>
          </a:xfrm>
          <a:prstGeom prst="rect">
            <a:avLst/>
          </a:prstGeom>
        </p:spPr>
      </p:pic>
      <p:sp>
        <p:nvSpPr>
          <p:cNvPr id="11" name="TextBox 10"/>
          <p:cNvSpPr txBox="1"/>
          <p:nvPr/>
        </p:nvSpPr>
        <p:spPr>
          <a:xfrm>
            <a:off x="381451" y="2496841"/>
            <a:ext cx="173111" cy="369332"/>
          </a:xfrm>
          <a:prstGeom prst="rect">
            <a:avLst/>
          </a:prstGeom>
          <a:noFill/>
        </p:spPr>
        <p:txBody>
          <a:bodyPr wrap="square" rtlCol="0">
            <a:spAutoFit/>
          </a:bodyPr>
          <a:lstStyle/>
          <a:p>
            <a:r>
              <a:rPr lang="en-US" dirty="0"/>
              <a:t>1</a:t>
            </a:r>
          </a:p>
        </p:txBody>
      </p:sp>
      <p:sp>
        <p:nvSpPr>
          <p:cNvPr id="12" name="TextBox 11"/>
          <p:cNvSpPr txBox="1"/>
          <p:nvPr/>
        </p:nvSpPr>
        <p:spPr>
          <a:xfrm>
            <a:off x="381451" y="3499177"/>
            <a:ext cx="173111" cy="369332"/>
          </a:xfrm>
          <a:prstGeom prst="rect">
            <a:avLst/>
          </a:prstGeom>
          <a:noFill/>
        </p:spPr>
        <p:txBody>
          <a:bodyPr wrap="square" rtlCol="0">
            <a:spAutoFit/>
          </a:bodyPr>
          <a:lstStyle/>
          <a:p>
            <a:r>
              <a:rPr lang="en-US" dirty="0"/>
              <a:t>2</a:t>
            </a:r>
          </a:p>
        </p:txBody>
      </p:sp>
      <p:sp>
        <p:nvSpPr>
          <p:cNvPr id="13" name="TextBox 12"/>
          <p:cNvSpPr txBox="1"/>
          <p:nvPr/>
        </p:nvSpPr>
        <p:spPr>
          <a:xfrm>
            <a:off x="381451" y="4425552"/>
            <a:ext cx="173111" cy="369332"/>
          </a:xfrm>
          <a:prstGeom prst="rect">
            <a:avLst/>
          </a:prstGeom>
          <a:noFill/>
        </p:spPr>
        <p:txBody>
          <a:bodyPr wrap="square" rtlCol="0">
            <a:spAutoFit/>
          </a:bodyPr>
          <a:lstStyle/>
          <a:p>
            <a:r>
              <a:rPr lang="en-US" dirty="0"/>
              <a:t>3</a:t>
            </a:r>
          </a:p>
        </p:txBody>
      </p:sp>
      <p:sp>
        <p:nvSpPr>
          <p:cNvPr id="14" name="TextBox 13"/>
          <p:cNvSpPr txBox="1"/>
          <p:nvPr/>
        </p:nvSpPr>
        <p:spPr>
          <a:xfrm>
            <a:off x="381451" y="5517088"/>
            <a:ext cx="173111" cy="369332"/>
          </a:xfrm>
          <a:prstGeom prst="rect">
            <a:avLst/>
          </a:prstGeom>
          <a:noFill/>
        </p:spPr>
        <p:txBody>
          <a:bodyPr wrap="square" rtlCol="0">
            <a:spAutoFit/>
          </a:bodyPr>
          <a:lstStyle/>
          <a:p>
            <a:r>
              <a:rPr lang="en-US" dirty="0"/>
              <a:t>4</a:t>
            </a:r>
          </a:p>
        </p:txBody>
      </p:sp>
      <p:sp>
        <p:nvSpPr>
          <p:cNvPr id="15" name="TextBox 14"/>
          <p:cNvSpPr txBox="1"/>
          <p:nvPr/>
        </p:nvSpPr>
        <p:spPr>
          <a:xfrm>
            <a:off x="331377" y="1579143"/>
            <a:ext cx="2911696" cy="369332"/>
          </a:xfrm>
          <a:prstGeom prst="rect">
            <a:avLst/>
          </a:prstGeom>
          <a:noFill/>
        </p:spPr>
        <p:txBody>
          <a:bodyPr wrap="square" rtlCol="0">
            <a:spAutoFit/>
          </a:bodyPr>
          <a:lstStyle/>
          <a:p>
            <a:r>
              <a:rPr lang="ru-RU" dirty="0"/>
              <a:t>Заполните таблицу</a:t>
            </a:r>
            <a:r>
              <a:rPr lang="en-US" dirty="0"/>
              <a:t>:</a:t>
            </a:r>
          </a:p>
        </p:txBody>
      </p:sp>
      <p:sp>
        <p:nvSpPr>
          <p:cNvPr id="3" name="Slide Number Placeholder 2"/>
          <p:cNvSpPr>
            <a:spLocks noGrp="1"/>
          </p:cNvSpPr>
          <p:nvPr>
            <p:ph type="sldNum" sz="quarter" idx="12"/>
          </p:nvPr>
        </p:nvSpPr>
        <p:spPr/>
        <p:txBody>
          <a:bodyPr/>
          <a:lstStyle/>
          <a:p>
            <a:fld id="{4382A7F7-08BF-4252-8141-63FB96055BBB}" type="slidenum">
              <a:rPr lang="en-US" smtClean="0"/>
              <a:t>14</a:t>
            </a:fld>
            <a:endParaRPr lang="en-US"/>
          </a:p>
        </p:txBody>
      </p:sp>
    </p:spTree>
    <p:extLst>
      <p:ext uri="{BB962C8B-B14F-4D97-AF65-F5344CB8AC3E}">
        <p14:creationId xmlns:p14="http://schemas.microsoft.com/office/powerpoint/2010/main" val="1653127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Благодарность</a:t>
            </a:r>
            <a:endParaRPr lang="en-US" dirty="0"/>
          </a:p>
        </p:txBody>
      </p:sp>
      <p:sp>
        <p:nvSpPr>
          <p:cNvPr id="3" name="Content Placeholder 2"/>
          <p:cNvSpPr>
            <a:spLocks noGrp="1"/>
          </p:cNvSpPr>
          <p:nvPr>
            <p:ph idx="1"/>
          </p:nvPr>
        </p:nvSpPr>
        <p:spPr/>
        <p:txBody>
          <a:bodyPr/>
          <a:lstStyle/>
          <a:p>
            <a:r>
              <a:rPr lang="ru-RU" dirty="0"/>
              <a:t>Этот урок создан </a:t>
            </a:r>
            <a:r>
              <a:rPr lang="en-US" dirty="0"/>
              <a:t>Sanjay </a:t>
            </a:r>
            <a:r>
              <a:rPr lang="en-US" dirty="0" err="1"/>
              <a:t>Seshan</a:t>
            </a:r>
            <a:r>
              <a:rPr lang="en-US" dirty="0"/>
              <a:t> </a:t>
            </a:r>
            <a:r>
              <a:rPr lang="ru-RU" dirty="0"/>
              <a:t>и </a:t>
            </a:r>
            <a:r>
              <a:rPr lang="en-US" dirty="0"/>
              <a:t>Arvind </a:t>
            </a:r>
            <a:r>
              <a:rPr lang="en-US" dirty="0" err="1"/>
              <a:t>Seshan</a:t>
            </a:r>
            <a:endParaRPr lang="en-US" dirty="0"/>
          </a:p>
          <a:p>
            <a:r>
              <a:rPr lang="ru-RU" dirty="0"/>
              <a:t>Больше уроков доступно на сайте  </a:t>
            </a:r>
            <a:r>
              <a:rPr lang="en-US" dirty="0"/>
              <a:t>mindlesson.ru </a:t>
            </a:r>
            <a:r>
              <a:rPr lang="ru-RU" dirty="0"/>
              <a:t>и </a:t>
            </a:r>
            <a:r>
              <a:rPr lang="en-US" dirty="0"/>
              <a:t>ev3lessons.com</a:t>
            </a:r>
            <a:endParaRPr lang="ru-RU" dirty="0"/>
          </a:p>
          <a:p>
            <a:r>
              <a:rPr lang="ru-RU" dirty="0"/>
              <a:t>Перевод осуществил: Абай Владимир</a:t>
            </a:r>
            <a:r>
              <a:rPr lang="en-US" dirty="0"/>
              <a:t>, abayvladimir@hotmail.com</a:t>
            </a:r>
          </a:p>
          <a:p>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6" name="Rectangle 1"/>
          <p:cNvSpPr>
            <a:spLocks noChangeArrowheads="1"/>
          </p:cNvSpPr>
          <p:nvPr/>
        </p:nvSpPr>
        <p:spPr bwMode="auto">
          <a:xfrm>
            <a:off x="496016" y="4769374"/>
            <a:ext cx="7913347" cy="923330"/>
          </a:xfrm>
          <a:prstGeom prst="rect">
            <a:avLst/>
          </a:prstGeom>
          <a:solidFill>
            <a:srgbClr val="F5F5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4374B7"/>
                </a:solidFill>
                <a:effectLst/>
                <a:latin typeface="Helvetica Neue"/>
              </a:rPr>
              <a:t>                         </a:t>
            </a:r>
            <a:br>
              <a:rPr kumimoji="0" lang="en-US" altLang="en-US" sz="16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rgbClr val="000000"/>
                </a:solidFill>
                <a:effectLst/>
                <a:latin typeface="Helvetica Neue"/>
              </a:rPr>
              <a:t>This work is licensed under a </a:t>
            </a:r>
            <a:r>
              <a:rPr kumimoji="0" lang="en-US" altLang="en-US" sz="2000" b="0" i="0" u="none" strike="noStrike" cap="none" normalizeH="0" baseline="0" dirty="0">
                <a:ln>
                  <a:noFill/>
                </a:ln>
                <a:solidFill>
                  <a:srgbClr val="4374B7"/>
                </a:solidFill>
                <a:effectLst/>
                <a:latin typeface="Helvetica Neue"/>
                <a:hlinkClick r:id="rId3"/>
              </a:rPr>
              <a:t>Creative Commons Attribution-</a:t>
            </a:r>
            <a:r>
              <a:rPr kumimoji="0" lang="en-US" altLang="en-US" sz="2000" b="0" i="0" u="none" strike="noStrike" cap="none" normalizeH="0" baseline="0" dirty="0" err="1">
                <a:ln>
                  <a:noFill/>
                </a:ln>
                <a:solidFill>
                  <a:srgbClr val="4374B7"/>
                </a:solidFill>
                <a:effectLst/>
                <a:latin typeface="Helvetica Neue"/>
                <a:hlinkClick r:id="rId3"/>
              </a:rPr>
              <a:t>NonCommercial</a:t>
            </a:r>
            <a:r>
              <a:rPr kumimoji="0" lang="en-US" altLang="en-US" sz="2000" b="0" i="0" u="none" strike="noStrike" cap="none" normalizeH="0" baseline="0" dirty="0">
                <a:ln>
                  <a:noFill/>
                </a:ln>
                <a:solidFill>
                  <a:srgbClr val="4374B7"/>
                </a:solidFill>
                <a:effectLst/>
                <a:latin typeface="Helvetica Neue"/>
                <a:hlinkClick r:id="rId3"/>
              </a:rPr>
              <a:t>-</a:t>
            </a:r>
            <a:r>
              <a:rPr kumimoji="0" lang="en-US" altLang="en-US" sz="2000" b="0" i="0" u="none" strike="noStrike" cap="none" normalizeH="0" baseline="0" dirty="0" err="1">
                <a:ln>
                  <a:noFill/>
                </a:ln>
                <a:solidFill>
                  <a:srgbClr val="4374B7"/>
                </a:solidFill>
                <a:effectLst/>
                <a:latin typeface="Helvetica Neue"/>
                <a:hlinkClick r:id="rId3"/>
              </a:rPr>
              <a:t>ShareAlike</a:t>
            </a:r>
            <a:r>
              <a:rPr kumimoji="0" lang="en-US" altLang="en-US" sz="2000" b="0" i="0" u="none" strike="noStrike" cap="none" normalizeH="0" baseline="0" dirty="0">
                <a:ln>
                  <a:noFill/>
                </a:ln>
                <a:solidFill>
                  <a:srgbClr val="4374B7"/>
                </a:solidFill>
                <a:effectLst/>
                <a:latin typeface="Helvetica Neue"/>
                <a:hlinkClick r:id="rId3"/>
              </a:rPr>
              <a:t> 4.0 International License</a:t>
            </a:r>
            <a:r>
              <a:rPr kumimoji="0" lang="en-US" altLang="en-US" sz="2000" b="0" i="0" u="none" strike="noStrike" cap="none" normalizeH="0" baseline="0" dirty="0">
                <a:ln>
                  <a:noFill/>
                </a:ln>
                <a:solidFill>
                  <a:srgbClr val="000000"/>
                </a:solidFill>
                <a:effectLst/>
                <a:latin typeface="Helvetica Neue"/>
              </a:rPr>
              <a:t>.</a:t>
            </a:r>
            <a:r>
              <a:rPr kumimoji="0" lang="en-US" altLang="en-US" sz="16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rgbClr val="4374B7"/>
              </a:solidFill>
              <a:effectLst/>
              <a:latin typeface="Helvetica Neue"/>
            </a:endParaRPr>
          </a:p>
        </p:txBody>
      </p:sp>
      <p:pic>
        <p:nvPicPr>
          <p:cNvPr id="7" name="Picture 2" descr="Creative Commons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064" y="3540513"/>
            <a:ext cx="2161449" cy="76142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382A7F7-08BF-4252-8141-63FB96055BBB}" type="slidenum">
              <a:rPr lang="en-US" smtClean="0"/>
              <a:t>15</a:t>
            </a:fld>
            <a:endParaRPr lang="en-US"/>
          </a:p>
        </p:txBody>
      </p:sp>
    </p:spTree>
    <p:extLst>
      <p:ext uri="{BB962C8B-B14F-4D97-AF65-F5344CB8AC3E}">
        <p14:creationId xmlns:p14="http://schemas.microsoft.com/office/powerpoint/2010/main" val="27599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dirty="0"/>
              <a:t>На этом занятии</a:t>
            </a:r>
            <a:endParaRPr lang="en-US" dirty="0"/>
          </a:p>
        </p:txBody>
      </p:sp>
      <p:sp>
        <p:nvSpPr>
          <p:cNvPr id="3" name="Content Placeholder 2"/>
          <p:cNvSpPr>
            <a:spLocks noGrp="1"/>
          </p:cNvSpPr>
          <p:nvPr>
            <p:ph idx="1"/>
          </p:nvPr>
        </p:nvSpPr>
        <p:spPr/>
        <p:txBody>
          <a:bodyPr/>
          <a:lstStyle/>
          <a:p>
            <a:r>
              <a:rPr lang="en-US" dirty="0"/>
              <a:t>1) </a:t>
            </a:r>
            <a:r>
              <a:rPr lang="ru-RU" dirty="0"/>
              <a:t>Узнаем разницу блоков движения и когда какой блок использовать</a:t>
            </a:r>
            <a:endParaRPr lang="en-US" dirty="0"/>
          </a:p>
          <a:p>
            <a:r>
              <a:rPr lang="en-US" dirty="0"/>
              <a:t>2) </a:t>
            </a:r>
            <a:r>
              <a:rPr lang="ru-RU" dirty="0"/>
              <a:t>Узнаем как регулировать мощность, синхронизировать моторы, ускорение/замедление</a:t>
            </a:r>
            <a:endParaRPr lang="en-US" dirty="0"/>
          </a:p>
        </p:txBody>
      </p:sp>
      <p:sp>
        <p:nvSpPr>
          <p:cNvPr id="9" name="Footer Placeholder 8"/>
          <p:cNvSpPr>
            <a:spLocks noGrp="1"/>
          </p:cNvSpPr>
          <p:nvPr>
            <p:ph type="ftr" sz="quarter" idx="11"/>
          </p:nvPr>
        </p:nvSpPr>
        <p:spPr/>
        <p:txBody>
          <a:bodyPr/>
          <a:lstStyle/>
          <a:p>
            <a:r>
              <a:rPr lang="en-US"/>
              <a:t>© 2015 EV3Lessons.com, Last edit 7/06/2016</a:t>
            </a:r>
          </a:p>
        </p:txBody>
      </p:sp>
      <p:sp>
        <p:nvSpPr>
          <p:cNvPr id="2" name="Slide Number Placeholder 1"/>
          <p:cNvSpPr>
            <a:spLocks noGrp="1"/>
          </p:cNvSpPr>
          <p:nvPr>
            <p:ph type="sldNum" sz="quarter" idx="12"/>
          </p:nvPr>
        </p:nvSpPr>
        <p:spPr/>
        <p:txBody>
          <a:bodyPr/>
          <a:lstStyle/>
          <a:p>
            <a:fld id="{4382A7F7-08BF-4252-8141-63FB96055BBB}" type="slidenum">
              <a:rPr lang="en-US" smtClean="0"/>
              <a:t>2</a:t>
            </a:fld>
            <a:endParaRPr lang="en-US"/>
          </a:p>
        </p:txBody>
      </p:sp>
    </p:spTree>
    <p:extLst>
      <p:ext uri="{BB962C8B-B14F-4D97-AF65-F5344CB8AC3E}">
        <p14:creationId xmlns:p14="http://schemas.microsoft.com/office/powerpoint/2010/main" val="2028192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Разные способы движения</a:t>
            </a:r>
            <a:endParaRPr lang="en-US" dirty="0"/>
          </a:p>
        </p:txBody>
      </p:sp>
      <p:sp>
        <p:nvSpPr>
          <p:cNvPr id="3" name="Content Placeholder 2"/>
          <p:cNvSpPr>
            <a:spLocks noGrp="1"/>
          </p:cNvSpPr>
          <p:nvPr>
            <p:ph idx="1"/>
          </p:nvPr>
        </p:nvSpPr>
        <p:spPr>
          <a:xfrm>
            <a:off x="3784663" y="1601766"/>
            <a:ext cx="4624700" cy="1966822"/>
          </a:xfrm>
        </p:spPr>
        <p:txBody>
          <a:bodyPr>
            <a:normAutofit/>
          </a:bodyPr>
          <a:lstStyle/>
          <a:p>
            <a:pPr marL="342900" indent="-342900">
              <a:buFont typeface="Arial"/>
              <a:buChar char="•"/>
            </a:pPr>
            <a:r>
              <a:rPr lang="ru-RU" dirty="0"/>
              <a:t>Как они отличаются по следующим параметрам?</a:t>
            </a:r>
            <a:endParaRPr lang="en-US" dirty="0"/>
          </a:p>
          <a:p>
            <a:pPr marL="800100" lvl="1" indent="-342900">
              <a:buFont typeface="Arial"/>
              <a:buChar char="•"/>
            </a:pPr>
            <a:r>
              <a:rPr lang="ru-RU" dirty="0"/>
              <a:t>Регулировка мощности</a:t>
            </a:r>
            <a:endParaRPr lang="en-US" dirty="0"/>
          </a:p>
          <a:p>
            <a:pPr marL="800100" lvl="1" indent="-342900">
              <a:buFont typeface="Arial"/>
              <a:buChar char="•"/>
            </a:pPr>
            <a:r>
              <a:rPr lang="ru-RU" dirty="0"/>
              <a:t>Синхронизация моторов</a:t>
            </a:r>
            <a:endParaRPr lang="en-US" dirty="0"/>
          </a:p>
          <a:p>
            <a:pPr marL="800100" lvl="1" indent="-342900">
              <a:buFont typeface="Arial"/>
              <a:buChar char="•"/>
            </a:pPr>
            <a:r>
              <a:rPr lang="ru-RU" dirty="0"/>
              <a:t>Ускорение </a:t>
            </a:r>
            <a:r>
              <a:rPr lang="en-US" dirty="0"/>
              <a:t>/</a:t>
            </a:r>
            <a:r>
              <a:rPr lang="ru-RU" dirty="0"/>
              <a:t> Замедление</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7" name="Picture 6" descr="Screen Shot 2014-10-23 at 6.20.04 PM.png"/>
          <p:cNvPicPr>
            <a:picLocks noChangeAspect="1"/>
          </p:cNvPicPr>
          <p:nvPr/>
        </p:nvPicPr>
        <p:blipFill rotWithShape="1">
          <a:blip r:embed="rId2">
            <a:extLst>
              <a:ext uri="{28A0092B-C50C-407E-A947-70E740481C1C}">
                <a14:useLocalDpi xmlns:a14="http://schemas.microsoft.com/office/drawing/2010/main" val="0"/>
              </a:ext>
            </a:extLst>
          </a:blip>
          <a:srcRect l="4007" t="7975" b="14315"/>
          <a:stretch/>
        </p:blipFill>
        <p:spPr>
          <a:xfrm>
            <a:off x="457200" y="1539804"/>
            <a:ext cx="2622331" cy="879169"/>
          </a:xfrm>
          <a:prstGeom prst="rect">
            <a:avLst/>
          </a:prstGeom>
        </p:spPr>
      </p:pic>
      <p:pic>
        <p:nvPicPr>
          <p:cNvPr id="8" name="Picture 7" descr="Screen Shot 2014-10-23 at 6.20.57 PM.png"/>
          <p:cNvPicPr>
            <a:picLocks noChangeAspect="1"/>
          </p:cNvPicPr>
          <p:nvPr/>
        </p:nvPicPr>
        <p:blipFill rotWithShape="1">
          <a:blip r:embed="rId3">
            <a:extLst>
              <a:ext uri="{28A0092B-C50C-407E-A947-70E740481C1C}">
                <a14:useLocalDpi xmlns:a14="http://schemas.microsoft.com/office/drawing/2010/main" val="0"/>
              </a:ext>
            </a:extLst>
          </a:blip>
          <a:srcRect l="2266" t="9903" b="7642"/>
          <a:stretch/>
        </p:blipFill>
        <p:spPr>
          <a:xfrm>
            <a:off x="457200" y="2797634"/>
            <a:ext cx="2533576" cy="851895"/>
          </a:xfrm>
          <a:prstGeom prst="rect">
            <a:avLst/>
          </a:prstGeom>
        </p:spPr>
      </p:pic>
      <p:pic>
        <p:nvPicPr>
          <p:cNvPr id="12" name="Picture 11" descr="Screen Shot 2014-10-23 at 9.01.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140876"/>
            <a:ext cx="6933549" cy="1111885"/>
          </a:xfrm>
          <a:prstGeom prst="rect">
            <a:avLst/>
          </a:prstGeom>
        </p:spPr>
      </p:pic>
      <p:pic>
        <p:nvPicPr>
          <p:cNvPr id="13" name="Picture 12" descr="Screen Shot 2014-10-23 at 9.01.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43007"/>
            <a:ext cx="6784323" cy="1165089"/>
          </a:xfrm>
          <a:prstGeom prst="rect">
            <a:avLst/>
          </a:prstGeom>
        </p:spPr>
      </p:pic>
      <p:sp>
        <p:nvSpPr>
          <p:cNvPr id="14" name="TextBox 13"/>
          <p:cNvSpPr txBox="1"/>
          <p:nvPr/>
        </p:nvSpPr>
        <p:spPr>
          <a:xfrm>
            <a:off x="134863" y="1503742"/>
            <a:ext cx="173111" cy="369332"/>
          </a:xfrm>
          <a:prstGeom prst="rect">
            <a:avLst/>
          </a:prstGeom>
          <a:noFill/>
        </p:spPr>
        <p:txBody>
          <a:bodyPr wrap="square" rtlCol="0">
            <a:spAutoFit/>
          </a:bodyPr>
          <a:lstStyle/>
          <a:p>
            <a:r>
              <a:rPr lang="en-US" dirty="0"/>
              <a:t>1</a:t>
            </a:r>
          </a:p>
        </p:txBody>
      </p:sp>
      <p:sp>
        <p:nvSpPr>
          <p:cNvPr id="15" name="TextBox 14"/>
          <p:cNvSpPr txBox="1"/>
          <p:nvPr/>
        </p:nvSpPr>
        <p:spPr>
          <a:xfrm>
            <a:off x="134863" y="2881086"/>
            <a:ext cx="173111" cy="369332"/>
          </a:xfrm>
          <a:prstGeom prst="rect">
            <a:avLst/>
          </a:prstGeom>
          <a:noFill/>
        </p:spPr>
        <p:txBody>
          <a:bodyPr wrap="square" rtlCol="0">
            <a:spAutoFit/>
          </a:bodyPr>
          <a:lstStyle/>
          <a:p>
            <a:r>
              <a:rPr lang="en-US" dirty="0"/>
              <a:t>2</a:t>
            </a:r>
          </a:p>
        </p:txBody>
      </p:sp>
      <p:sp>
        <p:nvSpPr>
          <p:cNvPr id="16" name="TextBox 15"/>
          <p:cNvSpPr txBox="1"/>
          <p:nvPr/>
        </p:nvSpPr>
        <p:spPr>
          <a:xfrm>
            <a:off x="134863" y="4240886"/>
            <a:ext cx="173111" cy="369332"/>
          </a:xfrm>
          <a:prstGeom prst="rect">
            <a:avLst/>
          </a:prstGeom>
          <a:noFill/>
        </p:spPr>
        <p:txBody>
          <a:bodyPr wrap="square" rtlCol="0">
            <a:spAutoFit/>
          </a:bodyPr>
          <a:lstStyle/>
          <a:p>
            <a:r>
              <a:rPr lang="en-US" dirty="0"/>
              <a:t>3</a:t>
            </a:r>
          </a:p>
        </p:txBody>
      </p:sp>
      <p:sp>
        <p:nvSpPr>
          <p:cNvPr id="17" name="TextBox 16"/>
          <p:cNvSpPr txBox="1"/>
          <p:nvPr/>
        </p:nvSpPr>
        <p:spPr>
          <a:xfrm>
            <a:off x="134863" y="5595754"/>
            <a:ext cx="173111" cy="369332"/>
          </a:xfrm>
          <a:prstGeom prst="rect">
            <a:avLst/>
          </a:prstGeom>
          <a:noFill/>
        </p:spPr>
        <p:txBody>
          <a:bodyPr wrap="square" rtlCol="0">
            <a:spAutoFit/>
          </a:bodyPr>
          <a:lstStyle/>
          <a:p>
            <a:r>
              <a:rPr lang="en-US" dirty="0"/>
              <a:t>4</a:t>
            </a:r>
          </a:p>
        </p:txBody>
      </p:sp>
      <p:sp>
        <p:nvSpPr>
          <p:cNvPr id="5" name="Slide Number Placeholder 4"/>
          <p:cNvSpPr>
            <a:spLocks noGrp="1"/>
          </p:cNvSpPr>
          <p:nvPr>
            <p:ph type="sldNum" sz="quarter" idx="12"/>
          </p:nvPr>
        </p:nvSpPr>
        <p:spPr/>
        <p:txBody>
          <a:bodyPr/>
          <a:lstStyle/>
          <a:p>
            <a:fld id="{4382A7F7-08BF-4252-8141-63FB96055BBB}" type="slidenum">
              <a:rPr lang="en-US" smtClean="0"/>
              <a:t>3</a:t>
            </a:fld>
            <a:endParaRPr lang="en-US"/>
          </a:p>
        </p:txBody>
      </p:sp>
    </p:spTree>
    <p:extLst>
      <p:ext uri="{BB962C8B-B14F-4D97-AF65-F5344CB8AC3E}">
        <p14:creationId xmlns:p14="http://schemas.microsoft.com/office/powerpoint/2010/main" val="112530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Регулируемая мощность</a:t>
            </a:r>
            <a:endParaRPr lang="en-US" dirty="0"/>
          </a:p>
        </p:txBody>
      </p:sp>
      <p:sp>
        <p:nvSpPr>
          <p:cNvPr id="3" name="Content Placeholder 2"/>
          <p:cNvSpPr>
            <a:spLocks noGrp="1"/>
          </p:cNvSpPr>
          <p:nvPr>
            <p:ph idx="1"/>
          </p:nvPr>
        </p:nvSpPr>
        <p:spPr/>
        <p:txBody>
          <a:bodyPr>
            <a:normAutofit/>
          </a:bodyPr>
          <a:lstStyle/>
          <a:p>
            <a:r>
              <a:rPr lang="ru-RU" dirty="0"/>
              <a:t>Регулируемая мощность пытается двигать робота с фиксированной целевой скоростью. Для достижения этой цели он использует внутреннее ПИД-управление.</a:t>
            </a:r>
            <a:endParaRPr lang="en-US" dirty="0"/>
          </a:p>
          <a:p>
            <a:r>
              <a:rPr lang="ru-RU" dirty="0"/>
              <a:t>Когда у робота возникают проблемы с движением из-за его большого веса, он движется в гору, его аккумулятор разряжен или заблокирован, регулирование мощности дает двигателю максимально большую мощность для достижения заданной скорости</a:t>
            </a:r>
            <a:endParaRPr lang="en-US" dirty="0"/>
          </a:p>
          <a:p>
            <a:r>
              <a:rPr lang="ru-RU" dirty="0"/>
              <a:t>Это хорошо для обеспечения того, чтобы робот двигался с предсказуемой скоростью</a:t>
            </a:r>
            <a:endParaRPr lang="en-US" dirty="0"/>
          </a:p>
          <a:p>
            <a:r>
              <a:rPr lang="ru-RU" b="1" u="sng" dirty="0"/>
              <a:t>Зачем вообще использовать нерегулируемую мощность?</a:t>
            </a:r>
            <a:endParaRPr lang="en-US" b="1" u="sng" dirty="0"/>
          </a:p>
          <a:p>
            <a:r>
              <a:rPr lang="ru-RU" dirty="0"/>
              <a:t>Если вы хотите, чтобы робот давил на что-то и останавливался (сдавайтесь)</a:t>
            </a:r>
            <a:endParaRPr lang="en-US" dirty="0"/>
          </a:p>
          <a:p>
            <a:r>
              <a:rPr lang="ru-RU" dirty="0"/>
              <a:t>Если вы внедряете свой собственный PID-контроль, вы, вероятно, не хотите, чтобы встроенный PID-контроль мешал вашему.</a:t>
            </a:r>
            <a:endParaRPr lang="en-US" dirty="0"/>
          </a:p>
          <a:p>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4</a:t>
            </a:fld>
            <a:endParaRPr lang="en-US"/>
          </a:p>
        </p:txBody>
      </p:sp>
    </p:spTree>
    <p:extLst>
      <p:ext uri="{BB962C8B-B14F-4D97-AF65-F5344CB8AC3E}">
        <p14:creationId xmlns:p14="http://schemas.microsoft.com/office/powerpoint/2010/main" val="155969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Данные</a:t>
            </a:r>
            <a:r>
              <a:rPr lang="en-US" dirty="0"/>
              <a:t>: </a:t>
            </a:r>
            <a:r>
              <a:rPr lang="ru-RU" dirty="0"/>
              <a:t>регулируемый мотор</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graphicFrame>
        <p:nvGraphicFramePr>
          <p:cNvPr id="6" name="Chart 5"/>
          <p:cNvGraphicFramePr>
            <a:graphicFrameLocks/>
          </p:cNvGraphicFramePr>
          <p:nvPr>
            <p:extLst>
              <p:ext uri="{D42A27DB-BD31-4B8C-83A1-F6EECF244321}">
                <p14:modId xmlns:p14="http://schemas.microsoft.com/office/powerpoint/2010/main" val="2384763123"/>
              </p:ext>
            </p:extLst>
          </p:nvPr>
        </p:nvGraphicFramePr>
        <p:xfrm>
          <a:off x="227874" y="1473200"/>
          <a:ext cx="4385194" cy="29703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4226138957"/>
              </p:ext>
            </p:extLst>
          </p:nvPr>
        </p:nvGraphicFramePr>
        <p:xfrm>
          <a:off x="4733366" y="1473200"/>
          <a:ext cx="4091322" cy="30450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18488" y="4443506"/>
            <a:ext cx="4062202" cy="1815882"/>
          </a:xfrm>
          <a:prstGeom prst="rect">
            <a:avLst/>
          </a:prstGeom>
          <a:noFill/>
        </p:spPr>
        <p:txBody>
          <a:bodyPr wrap="square" rtlCol="0">
            <a:spAutoFit/>
          </a:bodyPr>
          <a:lstStyle/>
          <a:p>
            <a:r>
              <a:rPr lang="ru-RU" sz="1600" dirty="0"/>
              <a:t>Входной параметр блока нерегулируемого мотора указывает мощность выданную на мотор</a:t>
            </a:r>
            <a:r>
              <a:rPr lang="en-US" sz="1600" dirty="0"/>
              <a:t>. </a:t>
            </a:r>
            <a:r>
              <a:rPr lang="ru-RU" sz="1600" dirty="0"/>
              <a:t>Два мотора работают в одно время независимо </a:t>
            </a:r>
            <a:r>
              <a:rPr lang="en-US" sz="1600" dirty="0"/>
              <a:t>(</a:t>
            </a:r>
            <a:r>
              <a:rPr lang="ru-RU" sz="1600" dirty="0"/>
              <a:t>обратите внимание на пробел между линиями</a:t>
            </a:r>
            <a:r>
              <a:rPr lang="en-US" sz="1600" dirty="0"/>
              <a:t>). </a:t>
            </a:r>
            <a:r>
              <a:rPr lang="ru-RU" sz="1600" dirty="0"/>
              <a:t>Как только батарея разряжается</a:t>
            </a:r>
            <a:r>
              <a:rPr lang="en-US" sz="1600" dirty="0"/>
              <a:t>, </a:t>
            </a:r>
            <a:r>
              <a:rPr lang="ru-RU" sz="1600" dirty="0"/>
              <a:t>падает и мощность</a:t>
            </a:r>
            <a:r>
              <a:rPr lang="en-US" sz="1600" dirty="0"/>
              <a:t> (</a:t>
            </a:r>
            <a:r>
              <a:rPr lang="ru-RU" sz="1600" dirty="0"/>
              <a:t>наклон уменьшится для обеих линий</a:t>
            </a:r>
            <a:r>
              <a:rPr lang="en-US" sz="1600" dirty="0"/>
              <a:t>)</a:t>
            </a:r>
          </a:p>
        </p:txBody>
      </p:sp>
      <p:sp>
        <p:nvSpPr>
          <p:cNvPr id="9" name="TextBox 8"/>
          <p:cNvSpPr txBox="1"/>
          <p:nvPr/>
        </p:nvSpPr>
        <p:spPr>
          <a:xfrm>
            <a:off x="4410635" y="4329415"/>
            <a:ext cx="4505491" cy="1962076"/>
          </a:xfrm>
          <a:prstGeom prst="rect">
            <a:avLst/>
          </a:prstGeom>
          <a:noFill/>
        </p:spPr>
        <p:txBody>
          <a:bodyPr wrap="square" rtlCol="0">
            <a:spAutoFit/>
          </a:bodyPr>
          <a:lstStyle/>
          <a:p>
            <a:r>
              <a:rPr lang="ru-RU" sz="1350" dirty="0"/>
              <a:t>Входной параметр блока указывает скорость</a:t>
            </a:r>
            <a:r>
              <a:rPr lang="en-US" sz="1350" dirty="0"/>
              <a:t>. </a:t>
            </a:r>
            <a:r>
              <a:rPr lang="ru-RU" sz="1350" dirty="0"/>
              <a:t>ПИД регулирует мощность, чтобы достичь нужную скорость</a:t>
            </a:r>
            <a:r>
              <a:rPr lang="en-US" sz="1350" dirty="0"/>
              <a:t> (</a:t>
            </a:r>
            <a:r>
              <a:rPr lang="ru-RU" sz="1350" dirty="0"/>
              <a:t>обратите внимание, что линии в основном перекрываются</a:t>
            </a:r>
            <a:r>
              <a:rPr lang="en-US" sz="1350" dirty="0"/>
              <a:t>). </a:t>
            </a:r>
            <a:r>
              <a:rPr lang="ru-RU" sz="1350" dirty="0"/>
              <a:t>Это работает до предела (максимальной скорости) каждого отдельного двигателя (отметьте линии, разделенные при максимальной мощности). Это верно независимо от уровня заряда батареи. Максимальная скорость будет уменьшаться при более низких уровнях заряда батареи, но наклон останется прежним.</a:t>
            </a:r>
            <a:endParaRPr lang="en-US" sz="1350" dirty="0"/>
          </a:p>
        </p:txBody>
      </p:sp>
      <p:sp>
        <p:nvSpPr>
          <p:cNvPr id="10" name="Oval 9"/>
          <p:cNvSpPr/>
          <p:nvPr/>
        </p:nvSpPr>
        <p:spPr>
          <a:xfrm>
            <a:off x="7884676" y="2012309"/>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734396" y="2836077"/>
            <a:ext cx="1924541" cy="276999"/>
          </a:xfrm>
          <a:prstGeom prst="rect">
            <a:avLst/>
          </a:prstGeom>
          <a:noFill/>
        </p:spPr>
        <p:txBody>
          <a:bodyPr wrap="square" rtlCol="0">
            <a:spAutoFit/>
          </a:bodyPr>
          <a:lstStyle/>
          <a:p>
            <a:r>
              <a:rPr lang="ru-RU" sz="1200" dirty="0"/>
              <a:t>Скорость</a:t>
            </a:r>
            <a:r>
              <a:rPr lang="en-US" sz="1200" dirty="0"/>
              <a:t> (</a:t>
            </a:r>
            <a:r>
              <a:rPr lang="ru-RU" sz="1200" dirty="0"/>
              <a:t>Градусов</a:t>
            </a:r>
            <a:r>
              <a:rPr lang="en-US" sz="1200" dirty="0"/>
              <a:t>/10</a:t>
            </a:r>
            <a:r>
              <a:rPr lang="ru-RU" sz="1200" dirty="0"/>
              <a:t>сек</a:t>
            </a:r>
            <a:r>
              <a:rPr lang="en-US" sz="1200" dirty="0"/>
              <a:t>)</a:t>
            </a:r>
          </a:p>
        </p:txBody>
      </p:sp>
      <p:sp>
        <p:nvSpPr>
          <p:cNvPr id="12" name="TextBox 11"/>
          <p:cNvSpPr txBox="1"/>
          <p:nvPr/>
        </p:nvSpPr>
        <p:spPr>
          <a:xfrm rot="16200000">
            <a:off x="3725124" y="2836076"/>
            <a:ext cx="1924543" cy="277000"/>
          </a:xfrm>
          <a:prstGeom prst="rect">
            <a:avLst/>
          </a:prstGeom>
          <a:noFill/>
        </p:spPr>
        <p:txBody>
          <a:bodyPr wrap="square" rtlCol="0">
            <a:spAutoFit/>
          </a:bodyPr>
          <a:lstStyle/>
          <a:p>
            <a:r>
              <a:rPr lang="ru-RU" sz="1200" dirty="0"/>
              <a:t>Скорость</a:t>
            </a:r>
            <a:r>
              <a:rPr lang="en-US" sz="1200" dirty="0"/>
              <a:t> (</a:t>
            </a:r>
            <a:r>
              <a:rPr lang="ru-RU" sz="1200" dirty="0"/>
              <a:t>Градусов</a:t>
            </a:r>
            <a:r>
              <a:rPr lang="en-US" sz="1200" dirty="0"/>
              <a:t>/1</a:t>
            </a:r>
            <a:r>
              <a:rPr lang="ru-RU" sz="1200" dirty="0"/>
              <a:t>0сек</a:t>
            </a:r>
            <a:r>
              <a:rPr lang="en-US" sz="1200" dirty="0"/>
              <a:t>)</a:t>
            </a:r>
          </a:p>
        </p:txBody>
      </p:sp>
      <p:sp>
        <p:nvSpPr>
          <p:cNvPr id="13" name="TextBox 12"/>
          <p:cNvSpPr txBox="1"/>
          <p:nvPr/>
        </p:nvSpPr>
        <p:spPr>
          <a:xfrm>
            <a:off x="6537726" y="4017358"/>
            <a:ext cx="1024468" cy="276999"/>
          </a:xfrm>
          <a:prstGeom prst="rect">
            <a:avLst/>
          </a:prstGeom>
          <a:noFill/>
        </p:spPr>
        <p:txBody>
          <a:bodyPr wrap="square" rtlCol="0">
            <a:spAutoFit/>
          </a:bodyPr>
          <a:lstStyle/>
          <a:p>
            <a:r>
              <a:rPr lang="ru-RU" sz="1200" dirty="0"/>
              <a:t>Мощность</a:t>
            </a:r>
            <a:endParaRPr lang="en-US" sz="1200" dirty="0"/>
          </a:p>
        </p:txBody>
      </p:sp>
      <p:sp>
        <p:nvSpPr>
          <p:cNvPr id="14" name="TextBox 13"/>
          <p:cNvSpPr txBox="1"/>
          <p:nvPr/>
        </p:nvSpPr>
        <p:spPr>
          <a:xfrm>
            <a:off x="2101192" y="3936848"/>
            <a:ext cx="1024468" cy="276999"/>
          </a:xfrm>
          <a:prstGeom prst="rect">
            <a:avLst/>
          </a:prstGeom>
          <a:noFill/>
        </p:spPr>
        <p:txBody>
          <a:bodyPr wrap="square" rtlCol="0">
            <a:spAutoFit/>
          </a:bodyPr>
          <a:lstStyle/>
          <a:p>
            <a:r>
              <a:rPr lang="ru-RU" sz="1200" dirty="0"/>
              <a:t>Мощность</a:t>
            </a:r>
            <a:endParaRPr lang="en-US" sz="1200" dirty="0"/>
          </a:p>
        </p:txBody>
      </p:sp>
      <p:sp>
        <p:nvSpPr>
          <p:cNvPr id="3" name="Slide Number Placeholder 2"/>
          <p:cNvSpPr>
            <a:spLocks noGrp="1"/>
          </p:cNvSpPr>
          <p:nvPr>
            <p:ph type="sldNum" sz="quarter" idx="12"/>
          </p:nvPr>
        </p:nvSpPr>
        <p:spPr/>
        <p:txBody>
          <a:bodyPr/>
          <a:lstStyle/>
          <a:p>
            <a:fld id="{4382A7F7-08BF-4252-8141-63FB96055BBB}" type="slidenum">
              <a:rPr lang="en-US" smtClean="0"/>
              <a:t>5</a:t>
            </a:fld>
            <a:endParaRPr lang="en-US"/>
          </a:p>
        </p:txBody>
      </p:sp>
    </p:spTree>
    <p:extLst>
      <p:ext uri="{BB962C8B-B14F-4D97-AF65-F5344CB8AC3E}">
        <p14:creationId xmlns:p14="http://schemas.microsoft.com/office/powerpoint/2010/main" val="187009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Синхронизированные моторы</a:t>
            </a:r>
            <a:endParaRPr lang="en-US" dirty="0"/>
          </a:p>
        </p:txBody>
      </p:sp>
      <p:sp>
        <p:nvSpPr>
          <p:cNvPr id="3" name="Content Placeholder 2"/>
          <p:cNvSpPr>
            <a:spLocks noGrp="1"/>
          </p:cNvSpPr>
          <p:nvPr>
            <p:ph idx="1"/>
          </p:nvPr>
        </p:nvSpPr>
        <p:spPr/>
        <p:txBody>
          <a:bodyPr/>
          <a:lstStyle/>
          <a:p>
            <a:r>
              <a:rPr lang="ru-RU" dirty="0"/>
              <a:t>Синхронизированные моторы гарантируют, что оба двигателя вращаются на одинаковую величину (или с некоторым фиксированным отношением)</a:t>
            </a:r>
          </a:p>
          <a:p>
            <a:r>
              <a:rPr lang="ru-RU" dirty="0"/>
              <a:t>Если одно колесо застревает, оно предотвращает вращение другого колеса.</a:t>
            </a:r>
            <a:endParaRPr lang="en-US" dirty="0"/>
          </a:p>
          <a:p>
            <a:r>
              <a:rPr lang="ru-RU" dirty="0"/>
              <a:t>Если двигатели вращаются одинаково, это помогает гарантировать, что робот движется прямо, когда одно колесо замедлено трением или чем-то еще</a:t>
            </a:r>
            <a:endParaRPr lang="en-US" dirty="0"/>
          </a:p>
          <a:p>
            <a:r>
              <a:rPr lang="ru-RU" dirty="0"/>
              <a:t>Когда у вас есть синхронизированные двигатели с передаточным числом, робот делает предсказуемые и плавные повороты.</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8" name="TextBox 7"/>
          <p:cNvSpPr txBox="1"/>
          <p:nvPr/>
        </p:nvSpPr>
        <p:spPr>
          <a:xfrm>
            <a:off x="1576664" y="5513813"/>
            <a:ext cx="5993052" cy="646331"/>
          </a:xfrm>
          <a:prstGeom prst="rect">
            <a:avLst/>
          </a:prstGeom>
          <a:noFill/>
        </p:spPr>
        <p:txBody>
          <a:bodyPr wrap="square" rtlCol="0">
            <a:spAutoFit/>
          </a:bodyPr>
          <a:lstStyle/>
          <a:p>
            <a:pPr algn="ctr"/>
            <a:r>
              <a:rPr lang="ru-RU" sz="3600" dirty="0">
                <a:solidFill>
                  <a:srgbClr val="3366FF"/>
                </a:solidFill>
              </a:rPr>
              <a:t>Видео на следующем слайде</a:t>
            </a:r>
            <a:endParaRPr lang="en-US" sz="3600" dirty="0">
              <a:solidFill>
                <a:srgbClr val="3366FF"/>
              </a:solidFill>
            </a:endParaRPr>
          </a:p>
        </p:txBody>
      </p:sp>
      <p:sp>
        <p:nvSpPr>
          <p:cNvPr id="5" name="Slide Number Placeholder 4"/>
          <p:cNvSpPr>
            <a:spLocks noGrp="1"/>
          </p:cNvSpPr>
          <p:nvPr>
            <p:ph type="sldNum" sz="quarter" idx="12"/>
          </p:nvPr>
        </p:nvSpPr>
        <p:spPr/>
        <p:txBody>
          <a:bodyPr/>
          <a:lstStyle/>
          <a:p>
            <a:fld id="{4382A7F7-08BF-4252-8141-63FB96055BBB}" type="slidenum">
              <a:rPr lang="en-US" smtClean="0"/>
              <a:t>6</a:t>
            </a:fld>
            <a:endParaRPr lang="en-US"/>
          </a:p>
        </p:txBody>
      </p:sp>
    </p:spTree>
    <p:extLst>
      <p:ext uri="{BB962C8B-B14F-4D97-AF65-F5344CB8AC3E}">
        <p14:creationId xmlns:p14="http://schemas.microsoft.com/office/powerpoint/2010/main" val="311526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74" y="287088"/>
            <a:ext cx="8596812" cy="1114992"/>
          </a:xfrm>
        </p:spPr>
        <p:txBody>
          <a:bodyPr>
            <a:normAutofit fontScale="90000"/>
          </a:bodyPr>
          <a:lstStyle/>
          <a:p>
            <a:r>
              <a:rPr lang="ru-RU" dirty="0"/>
              <a:t>Синхронизированные против несинхронизированных</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pic>
        <p:nvPicPr>
          <p:cNvPr id="5" name="000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058" y="3402880"/>
            <a:ext cx="3861421" cy="2172049"/>
          </a:xfrm>
          <a:prstGeom prst="rect">
            <a:avLst/>
          </a:prstGeom>
        </p:spPr>
      </p:pic>
      <p:sp>
        <p:nvSpPr>
          <p:cNvPr id="6" name="TextBox 5"/>
          <p:cNvSpPr txBox="1"/>
          <p:nvPr/>
        </p:nvSpPr>
        <p:spPr>
          <a:xfrm>
            <a:off x="353058" y="2479550"/>
            <a:ext cx="3861421" cy="646331"/>
          </a:xfrm>
          <a:prstGeom prst="rect">
            <a:avLst/>
          </a:prstGeom>
          <a:noFill/>
        </p:spPr>
        <p:txBody>
          <a:bodyPr wrap="square" rtlCol="0">
            <a:spAutoFit/>
          </a:bodyPr>
          <a:lstStyle/>
          <a:p>
            <a:pPr algn="ctr"/>
            <a:r>
              <a:rPr lang="ru-RU" b="1" u="sng" dirty="0"/>
              <a:t>Синхронизированные моторы</a:t>
            </a:r>
            <a:endParaRPr lang="en-US" b="1" u="sng" dirty="0"/>
          </a:p>
          <a:p>
            <a:pPr algn="ctr"/>
            <a:r>
              <a:rPr lang="ru-RU" dirty="0">
                <a:sym typeface="Wingdings"/>
              </a:rPr>
              <a:t>Один мотор застревает из-за другого</a:t>
            </a:r>
            <a:endParaRPr lang="en-US" b="1" u="sng" dirty="0"/>
          </a:p>
        </p:txBody>
      </p:sp>
      <p:pic>
        <p:nvPicPr>
          <p:cNvPr id="7" name="00014.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32971" y="3402880"/>
            <a:ext cx="3965562" cy="2230629"/>
          </a:xfrm>
          <a:prstGeom prst="rect">
            <a:avLst/>
          </a:prstGeom>
        </p:spPr>
      </p:pic>
      <p:sp>
        <p:nvSpPr>
          <p:cNvPr id="8" name="TextBox 7"/>
          <p:cNvSpPr txBox="1"/>
          <p:nvPr/>
        </p:nvSpPr>
        <p:spPr>
          <a:xfrm>
            <a:off x="4632971" y="2470565"/>
            <a:ext cx="3861421" cy="923330"/>
          </a:xfrm>
          <a:prstGeom prst="rect">
            <a:avLst/>
          </a:prstGeom>
          <a:noFill/>
        </p:spPr>
        <p:txBody>
          <a:bodyPr wrap="square" rtlCol="0">
            <a:spAutoFit/>
          </a:bodyPr>
          <a:lstStyle/>
          <a:p>
            <a:pPr algn="ctr"/>
            <a:r>
              <a:rPr lang="ru-RU" b="1" u="sng" dirty="0"/>
              <a:t>Несинхронизированные моторы</a:t>
            </a:r>
            <a:endParaRPr lang="en-US" b="1" u="sng" dirty="0"/>
          </a:p>
          <a:p>
            <a:pPr algn="ctr"/>
            <a:r>
              <a:rPr lang="ru-RU" dirty="0">
                <a:sym typeface="Wingdings"/>
              </a:rPr>
              <a:t>Второй мотор продолжает двигаться, пока первый застрял</a:t>
            </a:r>
            <a:endParaRPr lang="en-US" b="1" u="sng" dirty="0"/>
          </a:p>
        </p:txBody>
      </p:sp>
      <p:sp>
        <p:nvSpPr>
          <p:cNvPr id="3" name="Slide Number Placeholder 2"/>
          <p:cNvSpPr>
            <a:spLocks noGrp="1"/>
          </p:cNvSpPr>
          <p:nvPr>
            <p:ph type="sldNum" sz="quarter" idx="12"/>
          </p:nvPr>
        </p:nvSpPr>
        <p:spPr/>
        <p:txBody>
          <a:bodyPr/>
          <a:lstStyle/>
          <a:p>
            <a:fld id="{4382A7F7-08BF-4252-8141-63FB96055BBB}" type="slidenum">
              <a:rPr lang="en-US" smtClean="0"/>
              <a:t>7</a:t>
            </a:fld>
            <a:endParaRPr lang="en-US"/>
          </a:p>
        </p:txBody>
      </p:sp>
    </p:spTree>
    <p:extLst>
      <p:ext uri="{BB962C8B-B14F-4D97-AF65-F5344CB8AC3E}">
        <p14:creationId xmlns:p14="http://schemas.microsoft.com/office/powerpoint/2010/main" val="2838022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4000" dirty="0"/>
              <a:t>Данные</a:t>
            </a:r>
            <a:r>
              <a:rPr lang="en-US" sz="4000" dirty="0"/>
              <a:t>: </a:t>
            </a:r>
            <a:r>
              <a:rPr lang="ru-RU" sz="4000" dirty="0"/>
              <a:t>синхронизированные моторы</a:t>
            </a:r>
            <a:endParaRPr lang="en-US" sz="4000" dirty="0"/>
          </a:p>
        </p:txBody>
      </p:sp>
      <p:sp>
        <p:nvSpPr>
          <p:cNvPr id="4" name="Footer Placeholder 3"/>
          <p:cNvSpPr>
            <a:spLocks noGrp="1"/>
          </p:cNvSpPr>
          <p:nvPr>
            <p:ph type="ftr" sz="quarter" idx="11"/>
          </p:nvPr>
        </p:nvSpPr>
        <p:spPr/>
        <p:txBody>
          <a:bodyPr/>
          <a:lstStyle/>
          <a:p>
            <a:r>
              <a:rPr lang="en-US"/>
              <a:t>© 2015 EV3Lessons.com, Last edit 7/06/2016</a:t>
            </a:r>
          </a:p>
        </p:txBody>
      </p:sp>
      <p:graphicFrame>
        <p:nvGraphicFramePr>
          <p:cNvPr id="8" name="Chart 7"/>
          <p:cNvGraphicFramePr>
            <a:graphicFrameLocks/>
          </p:cNvGraphicFramePr>
          <p:nvPr>
            <p:extLst>
              <p:ext uri="{D42A27DB-BD31-4B8C-83A1-F6EECF244321}">
                <p14:modId xmlns:p14="http://schemas.microsoft.com/office/powerpoint/2010/main" val="1164203306"/>
              </p:ext>
            </p:extLst>
          </p:nvPr>
        </p:nvGraphicFramePr>
        <p:xfrm>
          <a:off x="4681284" y="1786449"/>
          <a:ext cx="4143402" cy="23532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556249426"/>
              </p:ext>
            </p:extLst>
          </p:nvPr>
        </p:nvGraphicFramePr>
        <p:xfrm>
          <a:off x="366374" y="1786448"/>
          <a:ext cx="4058434" cy="23532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82878" y="4107118"/>
            <a:ext cx="3886926" cy="646331"/>
          </a:xfrm>
          <a:prstGeom prst="rect">
            <a:avLst/>
          </a:prstGeom>
          <a:noFill/>
        </p:spPr>
        <p:txBody>
          <a:bodyPr wrap="square" rtlCol="0">
            <a:spAutoFit/>
          </a:bodyPr>
          <a:lstStyle/>
          <a:p>
            <a:r>
              <a:rPr lang="ru-RU" dirty="0"/>
              <a:t>Оба мотора едут одинаково</a:t>
            </a:r>
            <a:r>
              <a:rPr lang="en-US" dirty="0"/>
              <a:t>. </a:t>
            </a:r>
            <a:r>
              <a:rPr lang="ru-RU" dirty="0"/>
              <a:t>Две линии перекрываются.</a:t>
            </a:r>
            <a:endParaRPr lang="en-US" dirty="0"/>
          </a:p>
        </p:txBody>
      </p:sp>
      <p:sp>
        <p:nvSpPr>
          <p:cNvPr id="11" name="TextBox 10"/>
          <p:cNvSpPr txBox="1"/>
          <p:nvPr/>
        </p:nvSpPr>
        <p:spPr>
          <a:xfrm>
            <a:off x="4617720" y="4096645"/>
            <a:ext cx="4143402" cy="923330"/>
          </a:xfrm>
          <a:prstGeom prst="rect">
            <a:avLst/>
          </a:prstGeom>
          <a:noFill/>
        </p:spPr>
        <p:txBody>
          <a:bodyPr wrap="square" rtlCol="0">
            <a:spAutoFit/>
          </a:bodyPr>
          <a:lstStyle/>
          <a:p>
            <a:r>
              <a:rPr lang="ru-RU" dirty="0"/>
              <a:t>Один мотор не в состоянии угнаться за другим. Но это не исправлено, потому что они не синхронизированы.</a:t>
            </a:r>
            <a:endParaRPr lang="en-US" dirty="0"/>
          </a:p>
        </p:txBody>
      </p:sp>
      <p:sp>
        <p:nvSpPr>
          <p:cNvPr id="12" name="Oval 11"/>
          <p:cNvSpPr/>
          <p:nvPr/>
        </p:nvSpPr>
        <p:spPr>
          <a:xfrm>
            <a:off x="7931853" y="2379709"/>
            <a:ext cx="791361"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734016" y="2620100"/>
            <a:ext cx="1944305" cy="276999"/>
          </a:xfrm>
          <a:prstGeom prst="rect">
            <a:avLst/>
          </a:prstGeom>
          <a:noFill/>
        </p:spPr>
        <p:txBody>
          <a:bodyPr wrap="square" rtlCol="0">
            <a:spAutoFit/>
          </a:bodyPr>
          <a:lstStyle/>
          <a:p>
            <a:r>
              <a:rPr lang="ru-RU" sz="1200" dirty="0"/>
              <a:t>Скорость </a:t>
            </a:r>
            <a:r>
              <a:rPr lang="en-US" sz="1200" dirty="0"/>
              <a:t>(</a:t>
            </a:r>
            <a:r>
              <a:rPr lang="ru-RU" sz="1200" dirty="0"/>
              <a:t>Градусы</a:t>
            </a:r>
            <a:r>
              <a:rPr lang="en-US" sz="1200" dirty="0"/>
              <a:t>/10 </a:t>
            </a:r>
            <a:r>
              <a:rPr lang="ru-RU" sz="1200" dirty="0"/>
              <a:t>сек</a:t>
            </a:r>
            <a:r>
              <a:rPr lang="en-US" sz="1200" dirty="0"/>
              <a:t>)</a:t>
            </a:r>
          </a:p>
        </p:txBody>
      </p:sp>
      <p:sp>
        <p:nvSpPr>
          <p:cNvPr id="14" name="TextBox 13"/>
          <p:cNvSpPr txBox="1"/>
          <p:nvPr/>
        </p:nvSpPr>
        <p:spPr>
          <a:xfrm rot="16200000">
            <a:off x="3699367" y="2620099"/>
            <a:ext cx="1944305" cy="276999"/>
          </a:xfrm>
          <a:prstGeom prst="rect">
            <a:avLst/>
          </a:prstGeom>
          <a:noFill/>
        </p:spPr>
        <p:txBody>
          <a:bodyPr wrap="square" rtlCol="0">
            <a:spAutoFit/>
          </a:bodyPr>
          <a:lstStyle/>
          <a:p>
            <a:r>
              <a:rPr lang="ru-RU" sz="1200" dirty="0"/>
              <a:t>Скорость</a:t>
            </a:r>
            <a:r>
              <a:rPr lang="en-US" sz="1200" dirty="0"/>
              <a:t> (</a:t>
            </a:r>
            <a:r>
              <a:rPr lang="ru-RU" sz="1200" dirty="0"/>
              <a:t>Градусы</a:t>
            </a:r>
            <a:r>
              <a:rPr lang="en-US" sz="1200" dirty="0"/>
              <a:t>/10 </a:t>
            </a:r>
            <a:r>
              <a:rPr lang="ru-RU" sz="1200" dirty="0"/>
              <a:t>сек</a:t>
            </a:r>
            <a:r>
              <a:rPr lang="en-US" sz="1200" dirty="0"/>
              <a:t>)</a:t>
            </a:r>
          </a:p>
        </p:txBody>
      </p:sp>
      <p:sp>
        <p:nvSpPr>
          <p:cNvPr id="15" name="TextBox 14"/>
          <p:cNvSpPr txBox="1"/>
          <p:nvPr/>
        </p:nvSpPr>
        <p:spPr>
          <a:xfrm>
            <a:off x="6537726" y="3585092"/>
            <a:ext cx="1024468" cy="276999"/>
          </a:xfrm>
          <a:prstGeom prst="rect">
            <a:avLst/>
          </a:prstGeom>
          <a:noFill/>
        </p:spPr>
        <p:txBody>
          <a:bodyPr wrap="square" rtlCol="0">
            <a:spAutoFit/>
          </a:bodyPr>
          <a:lstStyle/>
          <a:p>
            <a:r>
              <a:rPr lang="en-US" sz="1200" dirty="0"/>
              <a:t>Power</a:t>
            </a:r>
          </a:p>
        </p:txBody>
      </p:sp>
      <p:sp>
        <p:nvSpPr>
          <p:cNvPr id="16" name="TextBox 15"/>
          <p:cNvSpPr txBox="1"/>
          <p:nvPr/>
        </p:nvSpPr>
        <p:spPr>
          <a:xfrm>
            <a:off x="2016526" y="3618958"/>
            <a:ext cx="1024468" cy="276999"/>
          </a:xfrm>
          <a:prstGeom prst="rect">
            <a:avLst/>
          </a:prstGeom>
          <a:noFill/>
        </p:spPr>
        <p:txBody>
          <a:bodyPr wrap="square" rtlCol="0">
            <a:spAutoFit/>
          </a:bodyPr>
          <a:lstStyle/>
          <a:p>
            <a:r>
              <a:rPr lang="en-US" sz="1200" dirty="0"/>
              <a:t>Power</a:t>
            </a:r>
          </a:p>
        </p:txBody>
      </p:sp>
      <p:sp>
        <p:nvSpPr>
          <p:cNvPr id="3" name="Slide Number Placeholder 2"/>
          <p:cNvSpPr>
            <a:spLocks noGrp="1"/>
          </p:cNvSpPr>
          <p:nvPr>
            <p:ph type="sldNum" sz="quarter" idx="12"/>
          </p:nvPr>
        </p:nvSpPr>
        <p:spPr/>
        <p:txBody>
          <a:bodyPr/>
          <a:lstStyle/>
          <a:p>
            <a:fld id="{4382A7F7-08BF-4252-8141-63FB96055BBB}" type="slidenum">
              <a:rPr lang="en-US" smtClean="0"/>
              <a:t>8</a:t>
            </a:fld>
            <a:endParaRPr lang="en-US"/>
          </a:p>
        </p:txBody>
      </p:sp>
    </p:spTree>
    <p:extLst>
      <p:ext uri="{BB962C8B-B14F-4D97-AF65-F5344CB8AC3E}">
        <p14:creationId xmlns:p14="http://schemas.microsoft.com/office/powerpoint/2010/main" val="13054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Ускорение / замедление</a:t>
            </a:r>
            <a:endParaRPr lang="en-US" dirty="0"/>
          </a:p>
        </p:txBody>
      </p:sp>
      <p:sp>
        <p:nvSpPr>
          <p:cNvPr id="3" name="Content Placeholder 2"/>
          <p:cNvSpPr>
            <a:spLocks noGrp="1"/>
          </p:cNvSpPr>
          <p:nvPr>
            <p:ph idx="1"/>
          </p:nvPr>
        </p:nvSpPr>
        <p:spPr/>
        <p:txBody>
          <a:bodyPr/>
          <a:lstStyle/>
          <a:p>
            <a:r>
              <a:rPr lang="ru-RU" dirty="0"/>
              <a:t>Ускорение заставляет робота ускоряться постепенно в начале движения</a:t>
            </a:r>
          </a:p>
          <a:p>
            <a:r>
              <a:rPr lang="ru-RU" dirty="0"/>
              <a:t>Замедление заставляет робота тормозить постепенно в конце</a:t>
            </a:r>
          </a:p>
          <a:p>
            <a:r>
              <a:rPr lang="ru-RU" dirty="0"/>
              <a:t>Без ускорения / замедления вы можете увидеть рывок робота в начале или конце</a:t>
            </a:r>
            <a:endParaRPr lang="en-US" dirty="0"/>
          </a:p>
          <a:p>
            <a:pPr lvl="1"/>
            <a:r>
              <a:rPr lang="ru-RU" dirty="0"/>
              <a:t>Робот по-прежнему будет доводить свои двигатели после торможения, чтобы достигнуть этого целевого значения </a:t>
            </a:r>
            <a:r>
              <a:rPr lang="ru-RU" dirty="0" err="1"/>
              <a:t>энкодера</a:t>
            </a:r>
            <a:r>
              <a:rPr lang="ru-RU" dirty="0"/>
              <a:t>, но при это точность остается небольшой</a:t>
            </a:r>
            <a:endParaRPr lang="en-US" dirty="0"/>
          </a:p>
        </p:txBody>
      </p:sp>
      <p:sp>
        <p:nvSpPr>
          <p:cNvPr id="4" name="Footer Placeholder 3"/>
          <p:cNvSpPr>
            <a:spLocks noGrp="1"/>
          </p:cNvSpPr>
          <p:nvPr>
            <p:ph type="ftr" sz="quarter" idx="11"/>
          </p:nvPr>
        </p:nvSpPr>
        <p:spPr/>
        <p:txBody>
          <a:bodyPr/>
          <a:lstStyle/>
          <a:p>
            <a:r>
              <a:rPr lang="en-US"/>
              <a:t>© 2015 EV3Lessons.com, Last edit 7/06/2016</a:t>
            </a:r>
          </a:p>
        </p:txBody>
      </p:sp>
      <p:sp>
        <p:nvSpPr>
          <p:cNvPr id="5" name="Slide Number Placeholder 4"/>
          <p:cNvSpPr>
            <a:spLocks noGrp="1"/>
          </p:cNvSpPr>
          <p:nvPr>
            <p:ph type="sldNum" sz="quarter" idx="12"/>
          </p:nvPr>
        </p:nvSpPr>
        <p:spPr/>
        <p:txBody>
          <a:bodyPr/>
          <a:lstStyle/>
          <a:p>
            <a:fld id="{4382A7F7-08BF-4252-8141-63FB96055BBB}" type="slidenum">
              <a:rPr lang="en-US" smtClean="0"/>
              <a:t>9</a:t>
            </a:fld>
            <a:endParaRPr lang="en-US"/>
          </a:p>
        </p:txBody>
      </p:sp>
    </p:spTree>
    <p:extLst>
      <p:ext uri="{BB962C8B-B14F-4D97-AF65-F5344CB8AC3E}">
        <p14:creationId xmlns:p14="http://schemas.microsoft.com/office/powerpoint/2010/main" val="1559692114"/>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intermediatev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intermediatev2" id="{63F5E447-E8B5-4335-8726-12777BA731C5}" vid="{7C754D33-5435-4000-AB94-F54A58B2A9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9528</TotalTime>
  <Words>917</Words>
  <Application>Microsoft Office PowerPoint</Application>
  <PresentationFormat>Экран (4:3)</PresentationFormat>
  <Paragraphs>145</Paragraphs>
  <Slides>15</Slides>
  <Notes>2</Notes>
  <HiddenSlides>0</HiddenSlides>
  <MMClips>4</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15</vt:i4>
      </vt:variant>
    </vt:vector>
  </HeadingPairs>
  <TitlesOfParts>
    <vt:vector size="22" baseType="lpstr">
      <vt:lpstr>Arial</vt:lpstr>
      <vt:lpstr>Calibri</vt:lpstr>
      <vt:lpstr>Calibri Light</vt:lpstr>
      <vt:lpstr>Helvetica Neue</vt:lpstr>
      <vt:lpstr>Zapf Dingbats</vt:lpstr>
      <vt:lpstr>Retrospect</vt:lpstr>
      <vt:lpstr>intermediatev2</vt:lpstr>
      <vt:lpstr>Продолжающий уровень</vt:lpstr>
      <vt:lpstr>На этом занятии</vt:lpstr>
      <vt:lpstr>Разные способы движения</vt:lpstr>
      <vt:lpstr>Регулируемая мощность</vt:lpstr>
      <vt:lpstr>Данные: регулируемый мотор</vt:lpstr>
      <vt:lpstr>Синхронизированные моторы</vt:lpstr>
      <vt:lpstr>Синхронизированные против несинхронизированных</vt:lpstr>
      <vt:lpstr>Данные: синхронизированные моторы</vt:lpstr>
      <vt:lpstr>Ускорение / замедление</vt:lpstr>
      <vt:lpstr>Данные: ускорение / замедление</vt:lpstr>
      <vt:lpstr>Разные способы движения</vt:lpstr>
      <vt:lpstr>Движение на градусы против секунд</vt:lpstr>
      <vt:lpstr>Движение на градусы и на секуны</vt:lpstr>
      <vt:lpstr>Обсуждение</vt:lpstr>
      <vt:lpstr>Благодарность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INTERMEDIATE PROGRAMMING Lesson</dc:title>
  <dc:creator>Vladimir Abay</dc:creator>
  <cp:lastModifiedBy>Vladimir Abay</cp:lastModifiedBy>
  <cp:revision>164</cp:revision>
  <dcterms:created xsi:type="dcterms:W3CDTF">2014-08-07T02:19:13Z</dcterms:created>
  <dcterms:modified xsi:type="dcterms:W3CDTF">2019-06-05T17:37:26Z</dcterms:modified>
</cp:coreProperties>
</file>