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1"/>
  </p:notesMasterIdLst>
  <p:handoutMasterIdLst>
    <p:handoutMasterId r:id="rId22"/>
  </p:handoutMasterIdLst>
  <p:sldIdLst>
    <p:sldId id="380" r:id="rId3"/>
    <p:sldId id="357" r:id="rId4"/>
    <p:sldId id="341" r:id="rId5"/>
    <p:sldId id="342" r:id="rId6"/>
    <p:sldId id="339" r:id="rId7"/>
    <p:sldId id="343" r:id="rId8"/>
    <p:sldId id="370" r:id="rId9"/>
    <p:sldId id="371" r:id="rId10"/>
    <p:sldId id="378" r:id="rId11"/>
    <p:sldId id="372" r:id="rId12"/>
    <p:sldId id="373" r:id="rId13"/>
    <p:sldId id="374" r:id="rId14"/>
    <p:sldId id="375" r:id="rId15"/>
    <p:sldId id="376" r:id="rId16"/>
    <p:sldId id="377" r:id="rId17"/>
    <p:sldId id="379" r:id="rId18"/>
    <p:sldId id="381" r:id="rId19"/>
    <p:sldId id="35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207" autoAdjust="0"/>
  </p:normalViewPr>
  <p:slideViewPr>
    <p:cSldViewPr snapToGrid="0" snapToObjects="1">
      <p:cViewPr>
        <p:scale>
          <a:sx n="105" d="100"/>
          <a:sy n="105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738B-EFB5-4143-9C25-BA5CA10A45EB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E7BD-2A9D-754E-AF6C-3F4D683BF84B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E0A1-FCED-8048-AFB6-B884CF8A53D4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47-855F-4E40-A660-CCD0417674DE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1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6D-5AD6-E346-BF4C-AF69D778F162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78CC-F264-D94C-8E04-4EFCB7E6A14C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3F7C-CED3-C542-A238-4D356A2E1A36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463-9B83-5948-ACF2-7AD0FFBB9DD5}" type="datetime1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5E3-C140-8C42-BD7E-CF77E90EFC5E}" type="datetime1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09B6-0B96-6741-A618-464056662177}" type="datetime1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F6F5BF-6EE7-9849-8F1A-3A27999AC5E8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EB9-1BE4-EB44-8883-5A6660ECED3F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04E-80A9-1547-A850-D2722C3BD0EE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A926-31DA-8448-ABEF-DF9C75A771AE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DE0A-A77E-AF45-AB19-9AFC6B709591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97F5-A31B-504C-BCDA-99B91430B8DF}" type="datetime1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3898-3538-9442-BD8D-9384E715FA68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5CC-BB6D-CF44-9ABA-8CAF410CAA92}" type="datetime1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D080-A2A3-6B4E-A561-04AF4FFDF993}" type="datetime1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BE9F-0849-E54E-8F59-3BB0A9773F93}" type="datetime1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250045B-B3F4-424B-B8D8-BC7A894DBE28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ACCC-03A5-1849-9F44-775DA1C4F6E2}" type="datetime1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9FAC45-77E2-B647-AE5A-CCC60732E68D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© 2015 EV3Lessons.com (Last Edit 9/25/2017)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9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352FFE-E05B-1F40-BAEE-192EA8FCD218}" type="datetime1">
              <a:rPr lang="en-US" smtClean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© 2015 EV3Lessons.com (Last Edit 9/25/2017)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88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Продолжающий уровень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430" y="3346315"/>
            <a:ext cx="7495081" cy="507990"/>
          </a:xfrm>
        </p:spPr>
        <p:txBody>
          <a:bodyPr>
            <a:normAutofit/>
          </a:bodyPr>
          <a:lstStyle/>
          <a:p>
            <a:r>
              <a:rPr lang="ru-RU" dirty="0"/>
              <a:t>Собственные блоки с входом и выходом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726746-C9F7-4898-8BF2-6624F4F8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87" y="1452692"/>
            <a:ext cx="2420557" cy="2209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43" y="3729573"/>
            <a:ext cx="2858461" cy="2595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</a:t>
            </a:r>
            <a:r>
              <a:rPr lang="ru-RU" dirty="0"/>
              <a:t>Добавление</a:t>
            </a:r>
            <a:r>
              <a:rPr lang="en-US" dirty="0"/>
              <a:t> </a:t>
            </a:r>
            <a:r>
              <a:rPr lang="ru-RU" dirty="0"/>
              <a:t>Входов</a:t>
            </a:r>
            <a:r>
              <a:rPr lang="en-US" dirty="0"/>
              <a:t>/</a:t>
            </a:r>
            <a:r>
              <a:rPr lang="ru-RU" dirty="0"/>
              <a:t>Выходов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79240" cy="4373563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A. We need to add two inputs and one output so we will click the + button three times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>
                <a:solidFill>
                  <a:srgbClr val="7030A0"/>
                </a:solidFill>
              </a:rPr>
              <a:t>B. </a:t>
            </a:r>
            <a:r>
              <a:rPr lang="ru-RU" b="0" dirty="0">
                <a:solidFill>
                  <a:srgbClr val="7030A0"/>
                </a:solidFill>
              </a:rPr>
              <a:t>Выберите первый параметр</a:t>
            </a:r>
            <a:endParaRPr lang="en-US" b="0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>
                <a:solidFill>
                  <a:srgbClr val="00B0F0"/>
                </a:solidFill>
              </a:rPr>
              <a:t>C. </a:t>
            </a:r>
            <a:r>
              <a:rPr lang="ru-RU" b="0" dirty="0">
                <a:solidFill>
                  <a:srgbClr val="00B0F0"/>
                </a:solidFill>
              </a:rPr>
              <a:t>Перейдите в настройку параметров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8191" y="1710402"/>
            <a:ext cx="186122" cy="3261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5025" y="3978561"/>
            <a:ext cx="207894" cy="5769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52087" y="4979561"/>
            <a:ext cx="716104" cy="21621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33131" y="1535470"/>
            <a:ext cx="3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348541" y="4082366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8190" y="4732317"/>
            <a:ext cx="21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49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200" dirty="0"/>
              <a:t>Шаг</a:t>
            </a:r>
            <a:r>
              <a:rPr lang="en-US" sz="4200" dirty="0"/>
              <a:t> 4: </a:t>
            </a:r>
            <a:r>
              <a:rPr lang="ru-RU" sz="4200" dirty="0"/>
              <a:t>Настройте параметр мощности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327" y="1362094"/>
            <a:ext cx="5500415" cy="4975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3250" y="4423664"/>
            <a:ext cx="2449585" cy="147646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863" y="4523967"/>
            <a:ext cx="207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ru-RU" dirty="0">
                <a:solidFill>
                  <a:srgbClr val="7030A0"/>
                </a:solidFill>
              </a:rPr>
              <a:t>Выберите вход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863" y="4162318"/>
            <a:ext cx="309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</a:t>
            </a:r>
            <a:r>
              <a:rPr lang="ru-RU" dirty="0">
                <a:solidFill>
                  <a:srgbClr val="00B050"/>
                </a:solidFill>
              </a:rPr>
              <a:t>Назовите параметр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863" y="5247265"/>
            <a:ext cx="298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D. </a:t>
            </a:r>
            <a:r>
              <a:rPr lang="ru-RU" dirty="0">
                <a:solidFill>
                  <a:srgbClr val="FFC000"/>
                </a:solidFill>
              </a:rPr>
              <a:t>Выберите значение по умолчанию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7487" y="5958011"/>
            <a:ext cx="3790192" cy="28157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Установка мин и макс значений </a:t>
            </a:r>
            <a:r>
              <a:rPr lang="en-US" sz="1200" dirty="0"/>
              <a:t>(</a:t>
            </a:r>
            <a:r>
              <a:rPr lang="ru-RU" sz="1200" dirty="0"/>
              <a:t>только для ползунка</a:t>
            </a:r>
            <a:r>
              <a:rPr lang="en-US" sz="1200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863" y="4885616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</a:t>
            </a:r>
            <a:r>
              <a:rPr lang="ru-RU" dirty="0">
                <a:solidFill>
                  <a:srgbClr val="00B0F0"/>
                </a:solidFill>
              </a:rPr>
              <a:t>Мощность это число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863" y="5807359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</a:t>
            </a:r>
            <a:r>
              <a:rPr lang="ru-RU" dirty="0">
                <a:solidFill>
                  <a:srgbClr val="0070C0"/>
                </a:solidFill>
              </a:rPr>
              <a:t>Выберите тип кнопки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0498" y="4130746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3240498" y="447020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3240498" y="4800306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3224069" y="51268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6783826" y="40801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67084" y="182699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56" y="1202571"/>
            <a:ext cx="5591175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200" dirty="0"/>
              <a:t>Шаг</a:t>
            </a:r>
            <a:r>
              <a:rPr lang="en-US" sz="4200" dirty="0"/>
              <a:t> 5: </a:t>
            </a:r>
            <a:r>
              <a:rPr lang="ru-RU" sz="4200" dirty="0"/>
              <a:t>Настройте параметр оборотов</a:t>
            </a:r>
            <a:endParaRPr lang="en-US" sz="4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9686" y="4080225"/>
            <a:ext cx="2604064" cy="172865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2096" y="1832590"/>
            <a:ext cx="195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Теперь выберите второй параметр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211145" y="40472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96317" y="1762855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990F19-80F8-42BB-8812-644726EC0107}"/>
              </a:ext>
            </a:extLst>
          </p:cNvPr>
          <p:cNvSpPr txBox="1"/>
          <p:nvPr/>
        </p:nvSpPr>
        <p:spPr>
          <a:xfrm>
            <a:off x="301327" y="4523967"/>
            <a:ext cx="207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ru-RU" dirty="0">
                <a:solidFill>
                  <a:srgbClr val="7030A0"/>
                </a:solidFill>
              </a:rPr>
              <a:t>Выберите вход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86FF75-5401-4B31-86E5-C86E2960EDEF}"/>
              </a:ext>
            </a:extLst>
          </p:cNvPr>
          <p:cNvSpPr txBox="1"/>
          <p:nvPr/>
        </p:nvSpPr>
        <p:spPr>
          <a:xfrm>
            <a:off x="301327" y="4162318"/>
            <a:ext cx="309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</a:t>
            </a:r>
            <a:r>
              <a:rPr lang="ru-RU" dirty="0">
                <a:solidFill>
                  <a:srgbClr val="00B050"/>
                </a:solidFill>
              </a:rPr>
              <a:t>Назовите параметр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193664-59FA-4713-BFD8-54F6FF27DBFA}"/>
              </a:ext>
            </a:extLst>
          </p:cNvPr>
          <p:cNvSpPr txBox="1"/>
          <p:nvPr/>
        </p:nvSpPr>
        <p:spPr>
          <a:xfrm>
            <a:off x="301327" y="5247265"/>
            <a:ext cx="298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D. </a:t>
            </a:r>
            <a:r>
              <a:rPr lang="ru-RU" dirty="0">
                <a:solidFill>
                  <a:srgbClr val="FFC000"/>
                </a:solidFill>
              </a:rPr>
              <a:t>Выберите значение по умолчанию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9E17E6-296A-49B3-B2B8-8608DBC2A37E}"/>
              </a:ext>
            </a:extLst>
          </p:cNvPr>
          <p:cNvSpPr txBox="1"/>
          <p:nvPr/>
        </p:nvSpPr>
        <p:spPr>
          <a:xfrm>
            <a:off x="301327" y="4885616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</a:t>
            </a:r>
            <a:r>
              <a:rPr lang="ru-RU" dirty="0">
                <a:solidFill>
                  <a:srgbClr val="00B0F0"/>
                </a:solidFill>
              </a:rPr>
              <a:t>Мощность это число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B6F7DB-1923-4E94-AB93-81642C6C53A8}"/>
              </a:ext>
            </a:extLst>
          </p:cNvPr>
          <p:cNvSpPr txBox="1"/>
          <p:nvPr/>
        </p:nvSpPr>
        <p:spPr>
          <a:xfrm>
            <a:off x="301327" y="5807359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</a:t>
            </a:r>
            <a:r>
              <a:rPr lang="ru-RU" dirty="0">
                <a:solidFill>
                  <a:srgbClr val="0070C0"/>
                </a:solidFill>
              </a:rPr>
              <a:t>Выберите тип кнопки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5C7EE5-EB84-4177-A426-67AA7E5E7778}"/>
              </a:ext>
            </a:extLst>
          </p:cNvPr>
          <p:cNvSpPr txBox="1"/>
          <p:nvPr/>
        </p:nvSpPr>
        <p:spPr>
          <a:xfrm>
            <a:off x="3423962" y="4130746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6B8213-823F-45A9-9086-119EEC81456E}"/>
              </a:ext>
            </a:extLst>
          </p:cNvPr>
          <p:cNvSpPr txBox="1"/>
          <p:nvPr/>
        </p:nvSpPr>
        <p:spPr>
          <a:xfrm flipH="1">
            <a:off x="3423962" y="447020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B0FFCB-7AAC-402F-9223-7DC5DC026D9F}"/>
              </a:ext>
            </a:extLst>
          </p:cNvPr>
          <p:cNvSpPr txBox="1"/>
          <p:nvPr/>
        </p:nvSpPr>
        <p:spPr>
          <a:xfrm flipH="1">
            <a:off x="3423962" y="4800306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0DEE75-3E6F-4647-9334-D3E17AB6AA1E}"/>
              </a:ext>
            </a:extLst>
          </p:cNvPr>
          <p:cNvSpPr txBox="1"/>
          <p:nvPr/>
        </p:nvSpPr>
        <p:spPr>
          <a:xfrm flipH="1">
            <a:off x="3407533" y="51268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0053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16" y="1502331"/>
            <a:ext cx="5035926" cy="461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6: </a:t>
            </a:r>
            <a:r>
              <a:rPr lang="ru-RU" dirty="0"/>
              <a:t>Настройте параметр УЗ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78653" y="3396098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6098" y="4122790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810542" y="44874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810542" y="481757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0509" y="192637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096" y="1832590"/>
            <a:ext cx="2403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Выберите 3 параметр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400" y="4705759"/>
            <a:ext cx="20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ru-RU" dirty="0">
                <a:solidFill>
                  <a:srgbClr val="7030A0"/>
                </a:solidFill>
              </a:rPr>
              <a:t>Выберите выход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400" y="4335044"/>
            <a:ext cx="254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</a:t>
            </a:r>
            <a:r>
              <a:rPr lang="ru-RU" dirty="0">
                <a:solidFill>
                  <a:srgbClr val="00B050"/>
                </a:solidFill>
              </a:rPr>
              <a:t>Назовите параметр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400" y="5076474"/>
            <a:ext cx="298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</a:t>
            </a:r>
            <a:r>
              <a:rPr lang="ru-RU" dirty="0">
                <a:solidFill>
                  <a:srgbClr val="00B0F0"/>
                </a:solidFill>
              </a:rPr>
              <a:t>Выход УЗ датчика - число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7: </a:t>
            </a:r>
            <a:r>
              <a:rPr lang="ru-RU" dirty="0"/>
              <a:t>Значки параметров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507" y="2328186"/>
            <a:ext cx="4264767" cy="3903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94" y="1430219"/>
            <a:ext cx="2983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Сейчас мы изменим значки параметров</a:t>
            </a:r>
            <a:r>
              <a:rPr lang="en-US" dirty="0"/>
              <a:t>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342900" indent="-342900">
              <a:buAutoNum type="alphaUcPeriod"/>
            </a:pPr>
            <a:r>
              <a:rPr lang="ru-RU" dirty="0">
                <a:solidFill>
                  <a:srgbClr val="00B050"/>
                </a:solidFill>
              </a:rPr>
              <a:t>Выберите параметр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ru-RU" dirty="0">
                <a:solidFill>
                  <a:srgbClr val="7030A0"/>
                </a:solidFill>
              </a:rPr>
              <a:t>Выберите вкладку «Значки параметров», и выберите значок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C. </a:t>
            </a:r>
            <a:r>
              <a:rPr lang="ru-RU" dirty="0"/>
              <a:t>Повторите шаг А и В для каждого параметра</a:t>
            </a:r>
            <a:endParaRPr lang="en-US" dirty="0"/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D. </a:t>
            </a:r>
            <a:r>
              <a:rPr lang="ru-RU" dirty="0">
                <a:solidFill>
                  <a:srgbClr val="00B0F0"/>
                </a:solidFill>
              </a:rPr>
              <a:t>Нажмите Завершить когда будете готовы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8068" y="2703881"/>
            <a:ext cx="303162" cy="6398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8046" y="4492464"/>
            <a:ext cx="3990704" cy="136973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25819" y="5890219"/>
            <a:ext cx="637575" cy="2303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4879455" y="2949865"/>
            <a:ext cx="3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493957" y="4123131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5853" y="5820731"/>
            <a:ext cx="34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575" t="7363" r="33914" b="73364"/>
          <a:stretch/>
        </p:blipFill>
        <p:spPr>
          <a:xfrm>
            <a:off x="3738533" y="1430219"/>
            <a:ext cx="1522052" cy="73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30860" t="7798" r="32567" b="73633"/>
          <a:stretch/>
        </p:blipFill>
        <p:spPr>
          <a:xfrm>
            <a:off x="6114570" y="1450051"/>
            <a:ext cx="1527537" cy="6807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1585877"/>
            <a:ext cx="394830" cy="401934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0661" y="1568662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7703" y="1585877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8: </a:t>
            </a:r>
            <a:r>
              <a:rPr lang="ru-RU" dirty="0"/>
              <a:t>Добавляем шины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24" y="1429407"/>
            <a:ext cx="3678572" cy="4435366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ru-RU" sz="1800" b="0" dirty="0"/>
              <a:t>Когда вы нажмете на Завершить </a:t>
            </a:r>
            <a:r>
              <a:rPr lang="en-US" sz="1800" b="0" dirty="0"/>
              <a:t>(</a:t>
            </a:r>
            <a:r>
              <a:rPr lang="ru-RU" sz="1800" b="0" dirty="0"/>
              <a:t>на предыдущих слайдах</a:t>
            </a:r>
            <a:r>
              <a:rPr lang="en-US" sz="1800" b="0" dirty="0"/>
              <a:t>) </a:t>
            </a:r>
            <a:r>
              <a:rPr lang="ru-RU" sz="1800" dirty="0"/>
              <a:t>вы увидите это</a:t>
            </a:r>
            <a:r>
              <a:rPr lang="en-US" sz="1800" b="0" dirty="0"/>
              <a:t>. </a:t>
            </a:r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r>
              <a:rPr lang="ru-RU" b="0" dirty="0">
                <a:solidFill>
                  <a:srgbClr val="00B050"/>
                </a:solidFill>
              </a:rPr>
              <a:t>Соедините шины данных параметров Моего блока с соответствующими</a:t>
            </a:r>
            <a:r>
              <a:rPr lang="ru-RU" dirty="0">
                <a:solidFill>
                  <a:srgbClr val="00B050"/>
                </a:solidFill>
              </a:rPr>
              <a:t> входами/выходами блоков</a:t>
            </a:r>
            <a:r>
              <a:rPr lang="en-US" b="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88" y="4015010"/>
            <a:ext cx="5181307" cy="1521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987" y="1452549"/>
            <a:ext cx="4380504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Эти серые блоки – входы/выходы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параметры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ru-RU" sz="1400" dirty="0">
                <a:solidFill>
                  <a:schemeClr val="bg1"/>
                </a:solidFill>
              </a:rPr>
              <a:t>были автоматически созданы конструктором Моего блока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33" y="2173732"/>
            <a:ext cx="7224406" cy="1486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752" y="2396673"/>
            <a:ext cx="962770" cy="1160566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84476" y="2396673"/>
            <a:ext cx="600158" cy="108083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0" idx="0"/>
            <a:endCxn id="8" idx="2"/>
          </p:cNvCxnSpPr>
          <p:nvPr/>
        </p:nvCxnSpPr>
        <p:spPr>
          <a:xfrm rot="5400000" flipH="1" flipV="1">
            <a:off x="3664236" y="-140330"/>
            <a:ext cx="420904" cy="465310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0"/>
            <a:endCxn id="8" idx="2"/>
          </p:cNvCxnSpPr>
          <p:nvPr/>
        </p:nvCxnSpPr>
        <p:spPr>
          <a:xfrm rot="16200000" flipV="1">
            <a:off x="6782445" y="1394563"/>
            <a:ext cx="420904" cy="158331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6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Где Мои блоки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23" y="1552051"/>
            <a:ext cx="3341710" cy="1225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66997" y="1640037"/>
            <a:ext cx="546409" cy="3345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88" r="26888" b="82602"/>
          <a:stretch/>
        </p:blipFill>
        <p:spPr>
          <a:xfrm>
            <a:off x="847918" y="4204010"/>
            <a:ext cx="7310676" cy="1942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0490" y="3167975"/>
            <a:ext cx="311824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Заметка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Мой блок может быть использован с разными значениями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413" y="1474696"/>
            <a:ext cx="4239143" cy="4784242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0" dirty="0">
                <a:solidFill>
                  <a:srgbClr val="00B050"/>
                </a:solidFill>
              </a:rPr>
              <a:t>Your My Block will appear in the turquoise tab.</a:t>
            </a:r>
            <a:r>
              <a:rPr lang="ru-RU" b="0" dirty="0">
                <a:solidFill>
                  <a:srgbClr val="00B050"/>
                </a:solidFill>
              </a:rPr>
              <a:t> </a:t>
            </a:r>
            <a:r>
              <a:rPr lang="en-US" b="0" dirty="0">
                <a:solidFill>
                  <a:srgbClr val="00B050"/>
                </a:solidFill>
              </a:rPr>
              <a:t>You can now use this block in any program.</a:t>
            </a:r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r>
              <a:rPr lang="ru-RU" b="0" dirty="0">
                <a:solidFill>
                  <a:srgbClr val="7030A0"/>
                </a:solidFill>
              </a:rPr>
              <a:t>Мой блок использован дважды. Один раз – вперед на 2 оборота, второй раз – назад на 5 оборотов.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432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Редактирование Моего блока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280" y="1361991"/>
            <a:ext cx="4647044" cy="20512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413" y="1474696"/>
            <a:ext cx="4239143" cy="47842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Если вы хотите изменить что-нибудь в Моем блока, просто нажмите «Редактировать» в лево верхнем углу Моего блока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Вы можете изменять имя, добавлять и убирать параметры и т.д.</a:t>
            </a:r>
            <a:endParaRPr lang="en-US" dirty="0">
              <a:solidFill>
                <a:srgbClr val="7030A0"/>
              </a:solidFill>
            </a:endParaRPr>
          </a:p>
          <a:p>
            <a:pPr marL="457200" indent="-457200">
              <a:buFont typeface="Calibri" panose="020F0502020204030204" pitchFamily="34" charset="0"/>
              <a:buAutoNum type="alphaU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8465" y="588960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ru-RU" dirty="0"/>
              <a:t>Обновление 2017 г.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98803" y="1606608"/>
            <a:ext cx="382939" cy="352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49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Научимся делать собственные блоки в  </a:t>
            </a:r>
            <a:r>
              <a:rPr lang="en-US" dirty="0"/>
              <a:t>EV3-G </a:t>
            </a:r>
            <a:r>
              <a:rPr lang="ru-RU" dirty="0"/>
              <a:t>(Мои блоки)</a:t>
            </a:r>
            <a:endParaRPr lang="en-US" dirty="0"/>
          </a:p>
          <a:p>
            <a:r>
              <a:rPr lang="ru-RU" dirty="0"/>
              <a:t>Узнаем чем Мои блоки полезны</a:t>
            </a:r>
            <a:endParaRPr lang="en-US" dirty="0"/>
          </a:p>
          <a:p>
            <a:r>
              <a:rPr lang="ru-RU" dirty="0"/>
              <a:t>Создадим Мои блок с входом и выходом </a:t>
            </a:r>
            <a:r>
              <a:rPr lang="en-US" dirty="0"/>
              <a:t>(</a:t>
            </a:r>
            <a:r>
              <a:rPr lang="ru-RU" dirty="0"/>
              <a:t>Параметрами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ru-RU" i="1" dirty="0">
                <a:solidFill>
                  <a:srgbClr val="FF0000"/>
                </a:solidFill>
              </a:rPr>
              <a:t>Заметка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ru-RU" i="1" dirty="0">
                <a:solidFill>
                  <a:srgbClr val="FF0000"/>
                </a:solidFill>
              </a:rPr>
              <a:t>Новые функции освещенные на этом занятии доступны в версии ПО </a:t>
            </a:r>
            <a:r>
              <a:rPr lang="en-US" i="1" dirty="0">
                <a:solidFill>
                  <a:srgbClr val="FF0000"/>
                </a:solidFill>
              </a:rPr>
              <a:t>V.1.3 </a:t>
            </a:r>
            <a:r>
              <a:rPr lang="ru-RU" i="1" dirty="0">
                <a:solidFill>
                  <a:srgbClr val="FF0000"/>
                </a:solidFill>
              </a:rPr>
              <a:t>и новее (в обоих версиях Образовательной и Домашней)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ru-RU" i="1" dirty="0">
                <a:solidFill>
                  <a:srgbClr val="FF0000"/>
                </a:solidFill>
              </a:rPr>
              <a:t>Обновите ваше ПО, если вы используете старую версию.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Мой блок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494062"/>
            <a:ext cx="4393112" cy="46321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ru-RU" sz="2400" dirty="0"/>
              <a:t>Мои блоки - комбинация одного или более блоков, которые вы объединили в единственный блок.</a:t>
            </a: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ru-RU" sz="2400" b="0" dirty="0"/>
              <a:t>Мои блоки это ваши собственные блоки.</a:t>
            </a: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ru-RU" sz="2400" b="0" dirty="0"/>
              <a:t>После создания Моего блока вы можете использовать его множество раз</a:t>
            </a: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ru-RU" sz="2400" b="0" dirty="0"/>
              <a:t>Также как и любые другие блоки в </a:t>
            </a:r>
            <a:r>
              <a:rPr lang="en-US" sz="2400" b="0" dirty="0"/>
              <a:t>EV3, </a:t>
            </a:r>
            <a:r>
              <a:rPr lang="ru-RU" sz="2400" b="0" dirty="0"/>
              <a:t>Мои блоки могут иметь входы и выходы</a:t>
            </a:r>
            <a:r>
              <a:rPr lang="en-US" sz="2400" b="0" dirty="0"/>
              <a:t> (</a:t>
            </a:r>
            <a:r>
              <a:rPr lang="ru-RU" sz="2400" b="0" dirty="0"/>
              <a:t>параметры</a:t>
            </a:r>
            <a:r>
              <a:rPr lang="en-US" sz="2400" b="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t="16085" r="38554" b="56905"/>
          <a:stretch/>
        </p:blipFill>
        <p:spPr>
          <a:xfrm>
            <a:off x="5052672" y="1414114"/>
            <a:ext cx="3340214" cy="153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0722" y="2936772"/>
            <a:ext cx="4065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Два блока выше являются примерами моих блоков: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Move_Inches</a:t>
            </a:r>
            <a:r>
              <a:rPr lang="ru-RU" dirty="0"/>
              <a:t> говорит роботу переместить количество дюймов, которое мы вводим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Turn_Degrees</a:t>
            </a:r>
            <a:r>
              <a:rPr lang="ru-RU" dirty="0"/>
              <a:t> говорит роботу повернуть сумму, которую мы вводим</a:t>
            </a:r>
          </a:p>
          <a:p>
            <a:pPr marL="285750" indent="-285750">
              <a:buFontTx/>
              <a:buChar char="-"/>
            </a:pPr>
            <a:r>
              <a:rPr lang="ru-RU" dirty="0"/>
              <a:t>Эти Мои Блоки будут рассмотрены в отдельных уроках.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26480" y="1700784"/>
            <a:ext cx="493776" cy="121051"/>
          </a:xfrm>
          <a:prstGeom prst="rect">
            <a:avLst/>
          </a:prstGeom>
          <a:solidFill>
            <a:srgbClr val="395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Когда использовать Мои блоки?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481958"/>
            <a:ext cx="7336707" cy="455736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400" dirty="0"/>
              <a:t>Когда робот должен повторять действия</a:t>
            </a:r>
          </a:p>
          <a:p>
            <a:pPr marL="342900" indent="-342900">
              <a:buFont typeface="Arial"/>
              <a:buChar char="•"/>
            </a:pPr>
            <a:r>
              <a:rPr lang="ru-RU" sz="2400" dirty="0"/>
              <a:t>Когда код повторятся в разных программах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ru-RU" sz="2400" dirty="0"/>
              <a:t>Для упрощения кода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1787332"/>
            <a:ext cx="1213540" cy="1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Стоит ли заморачиваться?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41" y="1392135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ru-RU" sz="2400" b="0" dirty="0">
                <a:solidFill>
                  <a:srgbClr val="0000FF"/>
                </a:solidFill>
              </a:rPr>
              <a:t>С Моими блоками задание будет выглядеть так….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140" y="3264060"/>
            <a:ext cx="8561878" cy="111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FF6600"/>
                </a:solidFill>
              </a:rPr>
              <a:t>Вместо этого….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rgbClr val="329B65"/>
                </a:solidFill>
              </a:rPr>
              <a:t>Это делает ваш код проще для чтения и изменения !!!</a:t>
            </a:r>
            <a:endParaRPr lang="en-US" sz="2400" dirty="0">
              <a:solidFill>
                <a:srgbClr val="329B65"/>
              </a:solidFill>
            </a:endParaRPr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6085" r="11988" b="56905"/>
          <a:stretch/>
        </p:blipFill>
        <p:spPr>
          <a:xfrm>
            <a:off x="131230" y="2122842"/>
            <a:ext cx="8376611" cy="1141218"/>
          </a:xfrm>
          <a:prstGeom prst="rect">
            <a:avLst/>
          </a:prstGeom>
        </p:spPr>
      </p:pic>
      <p:pic>
        <p:nvPicPr>
          <p:cNvPr id="7" name="Picture 6" descr="move str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44866"/>
          <a:stretch/>
        </p:blipFill>
        <p:spPr>
          <a:xfrm>
            <a:off x="75310" y="3725827"/>
            <a:ext cx="8721708" cy="9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делает мои блоки полезными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Заметка</a:t>
            </a:r>
            <a:r>
              <a:rPr lang="en-US" dirty="0"/>
              <a:t>: </a:t>
            </a:r>
            <a:r>
              <a:rPr lang="ru-RU" dirty="0"/>
              <a:t>Создание моих блоков с входами и выходами может сделать их гораздо более полезными. Тем не менее, вы должны быть осторожны, чтобы не сделать мои блоки слишком сложным.</a:t>
            </a:r>
            <a:endParaRPr lang="en-US" dirty="0"/>
          </a:p>
          <a:p>
            <a:r>
              <a:rPr lang="ru-RU" dirty="0"/>
              <a:t>Вопрос</a:t>
            </a:r>
            <a:r>
              <a:rPr lang="en-US" dirty="0"/>
              <a:t>: </a:t>
            </a:r>
            <a:r>
              <a:rPr lang="ru-RU" dirty="0"/>
              <a:t>посмотрите на список из трех моих блоков ниже. Какие из них вы считаете полезными?</a:t>
            </a:r>
            <a:endParaRPr lang="en-US" dirty="0"/>
          </a:p>
          <a:p>
            <a:pPr lvl="1"/>
            <a:r>
              <a:rPr lang="en-US" dirty="0"/>
              <a:t>Move5CM (</a:t>
            </a:r>
            <a:r>
              <a:rPr lang="ru-RU" dirty="0"/>
              <a:t>Двигаться на 5 СМ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</a:t>
            </a:r>
            <a:r>
              <a:rPr lang="ru-RU" dirty="0"/>
              <a:t>с входом СМ и Мощностью</a:t>
            </a:r>
            <a:endParaRPr lang="en-US" dirty="0"/>
          </a:p>
          <a:p>
            <a:pPr lvl="1"/>
            <a:r>
              <a:rPr lang="en-US" dirty="0" err="1"/>
              <a:t>MoveCM</a:t>
            </a:r>
            <a:r>
              <a:rPr lang="en-US" dirty="0"/>
              <a:t> </a:t>
            </a:r>
            <a:r>
              <a:rPr lang="ru-RU" dirty="0"/>
              <a:t>с входом СМ, Мощностью, Угол, Тормоз/Накат и др. входы</a:t>
            </a:r>
            <a:endParaRPr lang="en-US" dirty="0"/>
          </a:p>
          <a:p>
            <a:r>
              <a:rPr lang="ru-RU" dirty="0"/>
              <a:t>Ответ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Move5CM </a:t>
            </a:r>
            <a:r>
              <a:rPr lang="ru-RU" dirty="0"/>
              <a:t>будет использоваться часто, но вы будете вынуждены делать другие Мои блоки для других расстояний. Блок не гибкий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</a:t>
            </a:r>
            <a:r>
              <a:rPr lang="ru-RU" dirty="0"/>
              <a:t>с входом СМ и Мощностью возможно наилучший выбор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</a:t>
            </a:r>
            <a:r>
              <a:rPr lang="ru-RU" dirty="0"/>
              <a:t>с входом СМ, Мощностью, Угол, Тормоз/Накат самый гибкий, но некоторые входы возможно не будут использованы</a:t>
            </a:r>
            <a:r>
              <a:rPr lang="ru-RU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1: </a:t>
            </a:r>
            <a:r>
              <a:rPr lang="ru-RU" dirty="0"/>
              <a:t>Выделить блоки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875" y="1439916"/>
            <a:ext cx="3232442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 это занятии наша цель – проехать </a:t>
            </a:r>
            <a:r>
              <a:rPr lang="ru-RU" dirty="0">
                <a:solidFill>
                  <a:srgbClr val="FF0000"/>
                </a:solidFill>
              </a:rPr>
              <a:t>заданное кол-во оборотов</a:t>
            </a:r>
            <a:r>
              <a:rPr lang="ru-RU" dirty="0">
                <a:solidFill>
                  <a:schemeClr val="tx1"/>
                </a:solidFill>
              </a:rPr>
              <a:t> с </a:t>
            </a:r>
            <a:r>
              <a:rPr lang="ru-RU" dirty="0">
                <a:solidFill>
                  <a:srgbClr val="FF0000"/>
                </a:solidFill>
              </a:rPr>
              <a:t>заданной мощностью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>
                <a:solidFill>
                  <a:srgbClr val="FF0000"/>
                </a:solidFill>
              </a:rPr>
              <a:t>вернуть значение ультразвукового датчика.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Шаг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ru-RU" dirty="0">
                <a:solidFill>
                  <a:schemeClr val="tx1"/>
                </a:solidFill>
              </a:rPr>
              <a:t>Выделить два блока вашего кода, которые вы хотите поместить в Мой блок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85" y="4197826"/>
            <a:ext cx="5087989" cy="1783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919" y="4351302"/>
            <a:ext cx="3997305" cy="14118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1536" y="1639684"/>
            <a:ext cx="43542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Вопрос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ru-RU" dirty="0">
                <a:solidFill>
                  <a:srgbClr val="00B050"/>
                </a:solidFill>
              </a:rPr>
              <a:t>Какие будут входы и выходы в нашем Моем блоке</a:t>
            </a:r>
            <a:r>
              <a:rPr lang="en-US" dirty="0">
                <a:solidFill>
                  <a:srgbClr val="00B050"/>
                </a:solidFill>
              </a:rPr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rgbClr val="FF0000"/>
                </a:solidFill>
              </a:rPr>
              <a:t>Входные параметры: мощность и обороты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>Выходной параметр – расстояние измеренное ультразвуковым датчиком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9C48B7-1D45-48A0-80AD-5045B6A1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47" y="3497036"/>
            <a:ext cx="2858084" cy="2609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Шаг</a:t>
            </a:r>
            <a:r>
              <a:rPr lang="en-US" sz="3600" dirty="0"/>
              <a:t> 2: </a:t>
            </a:r>
            <a:r>
              <a:rPr lang="ru-RU" sz="3600" dirty="0"/>
              <a:t>Запустить конструктор Моего блока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99471" y="1673740"/>
            <a:ext cx="3231016" cy="1798934"/>
            <a:chOff x="180892" y="1895912"/>
            <a:chExt cx="3348996" cy="2080470"/>
          </a:xfrm>
        </p:grpSpPr>
        <p:sp>
          <p:nvSpPr>
            <p:cNvPr id="7" name="Rectangle 6"/>
            <p:cNvSpPr/>
            <p:nvPr/>
          </p:nvSpPr>
          <p:spPr>
            <a:xfrm>
              <a:off x="180892" y="1895912"/>
              <a:ext cx="1295570" cy="2080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9714" y="1895912"/>
              <a:ext cx="470174" cy="1744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2248" y="3448624"/>
              <a:ext cx="1787466" cy="200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0554" y="1788876"/>
            <a:ext cx="3026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A: </a:t>
            </a:r>
            <a:r>
              <a:rPr lang="ru-RU" dirty="0">
                <a:solidFill>
                  <a:srgbClr val="00B050"/>
                </a:solidFill>
              </a:rPr>
              <a:t>Инструменты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ru-RU" dirty="0">
                <a:solidFill>
                  <a:srgbClr val="00B050"/>
                </a:solidFill>
                <a:sym typeface="Wingdings" panose="05000000000000000000" pitchFamily="2" charset="2"/>
              </a:rPr>
              <a:t>Конструктор Мой блок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 – </a:t>
            </a:r>
            <a:r>
              <a:rPr lang="ru-RU" dirty="0">
                <a:solidFill>
                  <a:srgbClr val="00B050"/>
                </a:solidFill>
                <a:sym typeface="Wingdings" panose="05000000000000000000" pitchFamily="2" charset="2"/>
              </a:rPr>
              <a:t>Если у вас вышла ошибка смотрите на след. слайд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B: </a:t>
            </a:r>
            <a:r>
              <a:rPr lang="ru-RU" dirty="0">
                <a:solidFill>
                  <a:srgbClr val="7030A0"/>
                </a:solidFill>
              </a:rPr>
              <a:t>Дайте Моему блоку имя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C. </a:t>
            </a:r>
            <a:r>
              <a:rPr lang="ru-RU" dirty="0">
                <a:solidFill>
                  <a:srgbClr val="00B0F0"/>
                </a:solidFill>
              </a:rPr>
              <a:t>Добавьте описание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D. </a:t>
            </a:r>
            <a:r>
              <a:rPr lang="ru-RU" dirty="0">
                <a:solidFill>
                  <a:srgbClr val="FFC000"/>
                </a:solidFill>
              </a:rPr>
              <a:t>Выберите картинку для целого Моего блока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91773" y="4840096"/>
            <a:ext cx="2644108" cy="10066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5113675" y="443644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53669" y="4501036"/>
            <a:ext cx="942100" cy="1824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2276" t="29131" r="38679" b="60937"/>
          <a:stretch/>
        </p:blipFill>
        <p:spPr>
          <a:xfrm>
            <a:off x="3480994" y="4675011"/>
            <a:ext cx="1646467" cy="1393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8153045" y="446666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098910" y="515876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67897" y="4501036"/>
            <a:ext cx="1185147" cy="26380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6001" y="4981505"/>
            <a:ext cx="662974" cy="575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D4829C-7A6A-4F49-B7B5-244A3D550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354" y="1517156"/>
            <a:ext cx="3073033" cy="12373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23354" y="1908162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650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Частые сообщения ошибок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Ошибка</a:t>
            </a:r>
            <a:r>
              <a:rPr lang="en-US" dirty="0">
                <a:solidFill>
                  <a:srgbClr val="FF0000"/>
                </a:solidFill>
              </a:rPr>
              <a:t> 1: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u-RU" dirty="0"/>
              <a:t>РЕШЕНИЕ</a:t>
            </a:r>
            <a:r>
              <a:rPr lang="en-US" dirty="0"/>
              <a:t>: </a:t>
            </a:r>
            <a:r>
              <a:rPr lang="ru-RU" dirty="0"/>
              <a:t>Вам нужно выделить блоки перед созданием Моего Блока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Ошибка</a:t>
            </a:r>
            <a:r>
              <a:rPr lang="en-US" dirty="0">
                <a:solidFill>
                  <a:srgbClr val="FF0000"/>
                </a:solidFill>
              </a:rPr>
              <a:t> 2: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ru-RU" dirty="0"/>
              <a:t>РЕШЕНИЕ</a:t>
            </a:r>
            <a:r>
              <a:rPr lang="en-US" dirty="0"/>
              <a:t>: </a:t>
            </a:r>
            <a:r>
              <a:rPr lang="ru-RU" dirty="0"/>
              <a:t>Снимите выделение со стартового блока перед созданием Моего Блока</a:t>
            </a:r>
            <a:endParaRPr lang="en-US" dirty="0"/>
          </a:p>
          <a:p>
            <a:r>
              <a:rPr lang="ru-RU" b="0" dirty="0"/>
              <a:t>Если ошибки продолжают появляться</a:t>
            </a:r>
            <a:r>
              <a:rPr lang="ru-RU" dirty="0"/>
              <a:t>, просто выделите один блок вашей программы и создайте Мой блок</a:t>
            </a:r>
            <a:r>
              <a:rPr lang="en-US" b="0" dirty="0"/>
              <a:t>. </a:t>
            </a:r>
            <a:r>
              <a:rPr lang="ru-RU" b="0" dirty="0"/>
              <a:t>Вы можете изменять и добавлять другие блоки в любое время</a:t>
            </a:r>
            <a:r>
              <a:rPr lang="en-US" b="0" dirty="0"/>
              <a:t>. </a:t>
            </a:r>
            <a:r>
              <a:rPr lang="ru-RU" b="0" dirty="0"/>
              <a:t>Вы также </a:t>
            </a:r>
            <a:r>
              <a:rPr lang="ru-RU" b="0" dirty="0">
                <a:solidFill>
                  <a:srgbClr val="FF0000"/>
                </a:solidFill>
              </a:rPr>
              <a:t>можете менять даже входы и выходы* </a:t>
            </a:r>
            <a:r>
              <a:rPr lang="ru-RU" b="0" dirty="0"/>
              <a:t>после создания Моего блока.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62" y="1620265"/>
            <a:ext cx="5824632" cy="934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87" y="3227956"/>
            <a:ext cx="6571676" cy="1066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59894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ru-RU" dirty="0"/>
              <a:t>Обновление </a:t>
            </a:r>
            <a:r>
              <a:rPr lang="en-US" dirty="0"/>
              <a:t>2017</a:t>
            </a:r>
            <a:r>
              <a:rPr lang="ru-RU" dirty="0"/>
              <a:t>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982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8278</TotalTime>
  <Words>1119</Words>
  <Application>Microsoft Office PowerPoint</Application>
  <PresentationFormat>Экран (4:3)</PresentationFormat>
  <Paragraphs>185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Retrospect</vt:lpstr>
      <vt:lpstr>intermediatev2</vt:lpstr>
      <vt:lpstr>Продолжающий уровень</vt:lpstr>
      <vt:lpstr>На этом занятии</vt:lpstr>
      <vt:lpstr>Что такое Мой блок?</vt:lpstr>
      <vt:lpstr>Когда использовать Мои блоки?</vt:lpstr>
      <vt:lpstr>Стоит ли заморачиваться?</vt:lpstr>
      <vt:lpstr>Что делает мои блоки полезными</vt:lpstr>
      <vt:lpstr>Шаг 1: Выделить блоки</vt:lpstr>
      <vt:lpstr>Шаг 2: Запустить конструктор Моего блока</vt:lpstr>
      <vt:lpstr>Частые сообщения ошибок</vt:lpstr>
      <vt:lpstr>Step 3: Добавление Входов/Выходов</vt:lpstr>
      <vt:lpstr>Шаг 4: Настройте параметр мощности</vt:lpstr>
      <vt:lpstr>Шаг 5: Настройте параметр оборотов</vt:lpstr>
      <vt:lpstr>Шаг 6: Настройте параметр УЗ</vt:lpstr>
      <vt:lpstr>Шаг 7: Значки параметров</vt:lpstr>
      <vt:lpstr>Шаг 8: Добавляем шины данных</vt:lpstr>
      <vt:lpstr>Где Мои блоки?</vt:lpstr>
      <vt:lpstr>Редактирование Моего блока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Vladimir Abay</cp:lastModifiedBy>
  <cp:revision>209</cp:revision>
  <dcterms:created xsi:type="dcterms:W3CDTF">2014-08-07T02:19:13Z</dcterms:created>
  <dcterms:modified xsi:type="dcterms:W3CDTF">2019-06-03T07:30:52Z</dcterms:modified>
</cp:coreProperties>
</file>